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272" r:id="rId2"/>
    <p:sldId id="282" r:id="rId3"/>
    <p:sldId id="281" r:id="rId4"/>
    <p:sldId id="273" r:id="rId5"/>
    <p:sldId id="291" r:id="rId6"/>
    <p:sldId id="292" r:id="rId7"/>
    <p:sldId id="280" r:id="rId8"/>
    <p:sldId id="274" r:id="rId9"/>
    <p:sldId id="275" r:id="rId10"/>
    <p:sldId id="293" r:id="rId11"/>
    <p:sldId id="294" r:id="rId12"/>
    <p:sldId id="295" r:id="rId13"/>
    <p:sldId id="276" r:id="rId14"/>
    <p:sldId id="277" r:id="rId15"/>
    <p:sldId id="288" r:id="rId16"/>
    <p:sldId id="296" r:id="rId17"/>
    <p:sldId id="297" r:id="rId18"/>
    <p:sldId id="290" r:id="rId19"/>
    <p:sldId id="289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Baro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33"/>
    </p:cViewPr>
  </p:sorterViewPr>
  <p:notesViewPr>
    <p:cSldViewPr snapToGrid="0">
      <p:cViewPr varScale="1">
        <p:scale>
          <a:sx n="88" d="100"/>
          <a:sy n="88" d="100"/>
        </p:scale>
        <p:origin x="291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DAFCFC-8FB1-4327-971A-3E7B1DC92A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1145AEC-68E0-4E8A-8E2B-3DAC42C90429}">
      <dgm:prSet phldrT="[Texte]"/>
      <dgm:spPr/>
      <dgm:t>
        <a:bodyPr/>
        <a:lstStyle/>
        <a:p>
          <a:r>
            <a:rPr lang="fr-FR" dirty="0" smtClean="0"/>
            <a:t>Mouvement de la balle pixel par pixel à vitesse [Vx, </a:t>
          </a:r>
          <a:r>
            <a:rPr lang="fr-FR" dirty="0" err="1" smtClean="0"/>
            <a:t>Vy</a:t>
          </a:r>
          <a:r>
            <a:rPr lang="fr-FR" dirty="0" smtClean="0"/>
            <a:t>] donnée </a:t>
          </a:r>
          <a:endParaRPr lang="fr-FR" dirty="0"/>
        </a:p>
      </dgm:t>
    </dgm:pt>
    <dgm:pt modelId="{EC2328AD-3FC7-47D2-A31E-9D150839EB08}" type="parTrans" cxnId="{5CFE40E3-56F0-4830-BD1A-C6486ED236B2}">
      <dgm:prSet/>
      <dgm:spPr/>
      <dgm:t>
        <a:bodyPr/>
        <a:lstStyle/>
        <a:p>
          <a:endParaRPr lang="fr-FR"/>
        </a:p>
      </dgm:t>
    </dgm:pt>
    <dgm:pt modelId="{D5DF9EE4-4D5E-4DB5-9D94-259C82BB5840}" type="sibTrans" cxnId="{5CFE40E3-56F0-4830-BD1A-C6486ED236B2}">
      <dgm:prSet/>
      <dgm:spPr/>
      <dgm:t>
        <a:bodyPr/>
        <a:lstStyle/>
        <a:p>
          <a:endParaRPr lang="fr-FR"/>
        </a:p>
      </dgm:t>
    </dgm:pt>
    <dgm:pt modelId="{76113A16-3FFA-497E-851F-ADD8EC72F5C0}">
      <dgm:prSet phldrT="[Texte]"/>
      <dgm:spPr/>
      <dgm:t>
        <a:bodyPr/>
        <a:lstStyle/>
        <a:p>
          <a:r>
            <a:rPr lang="fr-FR" dirty="0" smtClean="0"/>
            <a:t>Détection d’une brique</a:t>
          </a:r>
          <a:endParaRPr lang="fr-FR" dirty="0"/>
        </a:p>
      </dgm:t>
    </dgm:pt>
    <dgm:pt modelId="{1AF81A47-09EC-4B39-8F9F-ADCE0C4EBEC0}" type="parTrans" cxnId="{0B68628E-726D-43F4-B78C-B3307C5FC2F1}">
      <dgm:prSet/>
      <dgm:spPr/>
      <dgm:t>
        <a:bodyPr/>
        <a:lstStyle/>
        <a:p>
          <a:endParaRPr lang="fr-FR"/>
        </a:p>
      </dgm:t>
    </dgm:pt>
    <dgm:pt modelId="{02A6C98E-B595-44B3-9366-419B2FA292C5}" type="sibTrans" cxnId="{0B68628E-726D-43F4-B78C-B3307C5FC2F1}">
      <dgm:prSet/>
      <dgm:spPr/>
      <dgm:t>
        <a:bodyPr/>
        <a:lstStyle/>
        <a:p>
          <a:endParaRPr lang="fr-FR"/>
        </a:p>
      </dgm:t>
    </dgm:pt>
    <dgm:pt modelId="{CF933B4C-84F4-40B6-A008-EBB2D8A8AC48}">
      <dgm:prSet phldrT="[Texte]"/>
      <dgm:spPr/>
      <dgm:t>
        <a:bodyPr/>
        <a:lstStyle/>
        <a:p>
          <a:r>
            <a:rPr lang="fr-FR" dirty="0" smtClean="0"/>
            <a:t>Gestion du rebond (modification des vitesses)</a:t>
          </a:r>
          <a:endParaRPr lang="fr-FR" dirty="0"/>
        </a:p>
      </dgm:t>
    </dgm:pt>
    <dgm:pt modelId="{65322283-DE5D-431A-8250-1CB5DEEA5113}" type="parTrans" cxnId="{D773140C-6E8E-4377-B361-46B1B43B250E}">
      <dgm:prSet/>
      <dgm:spPr/>
      <dgm:t>
        <a:bodyPr/>
        <a:lstStyle/>
        <a:p>
          <a:endParaRPr lang="fr-FR"/>
        </a:p>
      </dgm:t>
    </dgm:pt>
    <dgm:pt modelId="{E9F097A9-443C-4350-8619-9B418DC6BD86}" type="sibTrans" cxnId="{D773140C-6E8E-4377-B361-46B1B43B250E}">
      <dgm:prSet/>
      <dgm:spPr/>
      <dgm:t>
        <a:bodyPr/>
        <a:lstStyle/>
        <a:p>
          <a:endParaRPr lang="fr-FR"/>
        </a:p>
      </dgm:t>
    </dgm:pt>
    <dgm:pt modelId="{7FD1BCD5-0B83-4CB3-BD51-AE4EE4682BFD}">
      <dgm:prSet phldrT="[Texte]"/>
      <dgm:spPr/>
      <dgm:t>
        <a:bodyPr/>
        <a:lstStyle/>
        <a:p>
          <a:r>
            <a:rPr lang="fr-FR" dirty="0" smtClean="0"/>
            <a:t>Calcul de l’adresse de la brique</a:t>
          </a:r>
        </a:p>
      </dgm:t>
    </dgm:pt>
    <dgm:pt modelId="{00CA55FC-CEF4-494C-9A1B-58D859259A42}" type="sibTrans" cxnId="{0B24C166-CCB3-4E66-9EE4-63A524509EED}">
      <dgm:prSet/>
      <dgm:spPr/>
      <dgm:t>
        <a:bodyPr/>
        <a:lstStyle/>
        <a:p>
          <a:endParaRPr lang="fr-FR"/>
        </a:p>
      </dgm:t>
    </dgm:pt>
    <dgm:pt modelId="{25A07B4E-E32F-482F-9723-9C2A1637A8A5}" type="parTrans" cxnId="{0B24C166-CCB3-4E66-9EE4-63A524509EED}">
      <dgm:prSet/>
      <dgm:spPr/>
      <dgm:t>
        <a:bodyPr/>
        <a:lstStyle/>
        <a:p>
          <a:endParaRPr lang="fr-FR"/>
        </a:p>
      </dgm:t>
    </dgm:pt>
    <dgm:pt modelId="{C4BA05CC-D254-401D-8129-1CF567A1BE4A}" type="pres">
      <dgm:prSet presAssocID="{4EDAFCFC-8FB1-4327-971A-3E7B1DC92A6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3561254B-3469-4FBC-8019-5E1E1B8676FD}" type="pres">
      <dgm:prSet presAssocID="{F1145AEC-68E0-4E8A-8E2B-3DAC42C9042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FEC2B6F-27D0-490F-861B-49E7AF393D4B}" type="pres">
      <dgm:prSet presAssocID="{D5DF9EE4-4D5E-4DB5-9D94-259C82BB5840}" presName="sibTrans" presStyleLbl="sibTrans2D1" presStyleIdx="0" presStyleCnt="4"/>
      <dgm:spPr/>
      <dgm:t>
        <a:bodyPr/>
        <a:lstStyle/>
        <a:p>
          <a:endParaRPr lang="fr-FR"/>
        </a:p>
      </dgm:t>
    </dgm:pt>
    <dgm:pt modelId="{3AA25F06-A9B0-440B-A516-3DB0A17D627C}" type="pres">
      <dgm:prSet presAssocID="{D5DF9EE4-4D5E-4DB5-9D94-259C82BB5840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DBC6EE28-E847-4C97-A8F1-9065ED4B3F81}" type="pres">
      <dgm:prSet presAssocID="{76113A16-3FFA-497E-851F-ADD8EC72F5C0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FC926781-8ABD-49E4-8AE6-1F3238A45FE6}" type="pres">
      <dgm:prSet presAssocID="{02A6C98E-B595-44B3-9366-419B2FA292C5}" presName="sibTrans" presStyleLbl="sibTrans2D1" presStyleIdx="1" presStyleCnt="4"/>
      <dgm:spPr/>
      <dgm:t>
        <a:bodyPr/>
        <a:lstStyle/>
        <a:p>
          <a:endParaRPr lang="fr-FR"/>
        </a:p>
      </dgm:t>
    </dgm:pt>
    <dgm:pt modelId="{49E4F4FE-503F-402A-8A60-2ABFCBF1D386}" type="pres">
      <dgm:prSet presAssocID="{02A6C98E-B595-44B3-9366-419B2FA292C5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94612A59-1695-4F40-BEFB-D944EB660AD9}" type="pres">
      <dgm:prSet presAssocID="{7FD1BCD5-0B83-4CB3-BD51-AE4EE4682BFD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1A5C343-0388-4DDD-8BC0-FFBEF8D5F239}" type="pres">
      <dgm:prSet presAssocID="{00CA55FC-CEF4-494C-9A1B-58D859259A42}" presName="sibTrans" presStyleLbl="sibTrans2D1" presStyleIdx="2" presStyleCnt="4"/>
      <dgm:spPr/>
      <dgm:t>
        <a:bodyPr/>
        <a:lstStyle/>
        <a:p>
          <a:endParaRPr lang="fr-FR"/>
        </a:p>
      </dgm:t>
    </dgm:pt>
    <dgm:pt modelId="{1D657752-3FA6-4394-8F56-E657379372C0}" type="pres">
      <dgm:prSet presAssocID="{00CA55FC-CEF4-494C-9A1B-58D859259A42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5D4DDAA9-952E-4645-806C-449CE035ECC3}" type="pres">
      <dgm:prSet presAssocID="{CF933B4C-84F4-40B6-A008-EBB2D8A8AC4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A47A600-DC66-4C53-99B0-57FCF0D67B00}" type="pres">
      <dgm:prSet presAssocID="{E9F097A9-443C-4350-8619-9B418DC6BD86}" presName="sibTrans" presStyleLbl="sibTrans2D1" presStyleIdx="3" presStyleCnt="4"/>
      <dgm:spPr/>
      <dgm:t>
        <a:bodyPr/>
        <a:lstStyle/>
        <a:p>
          <a:endParaRPr lang="fr-FR"/>
        </a:p>
      </dgm:t>
    </dgm:pt>
    <dgm:pt modelId="{AAF6609E-E3C6-4FAD-B420-5494F07AF274}" type="pres">
      <dgm:prSet presAssocID="{E9F097A9-443C-4350-8619-9B418DC6BD86}" presName="connectorText" presStyleLbl="sibTrans2D1" presStyleIdx="3" presStyleCnt="4"/>
      <dgm:spPr/>
      <dgm:t>
        <a:bodyPr/>
        <a:lstStyle/>
        <a:p>
          <a:endParaRPr lang="fr-FR"/>
        </a:p>
      </dgm:t>
    </dgm:pt>
  </dgm:ptLst>
  <dgm:cxnLst>
    <dgm:cxn modelId="{EBD690ED-89BC-4F92-81E4-7F0A5DA5E7C7}" type="presOf" srcId="{E9F097A9-443C-4350-8619-9B418DC6BD86}" destId="{AAF6609E-E3C6-4FAD-B420-5494F07AF274}" srcOrd="1" destOrd="0" presId="urn:microsoft.com/office/officeart/2005/8/layout/cycle2"/>
    <dgm:cxn modelId="{D773140C-6E8E-4377-B361-46B1B43B250E}" srcId="{4EDAFCFC-8FB1-4327-971A-3E7B1DC92A69}" destId="{CF933B4C-84F4-40B6-A008-EBB2D8A8AC48}" srcOrd="3" destOrd="0" parTransId="{65322283-DE5D-431A-8250-1CB5DEEA5113}" sibTransId="{E9F097A9-443C-4350-8619-9B418DC6BD86}"/>
    <dgm:cxn modelId="{6B8BE16E-6D74-42D2-A9CD-3DCAC00BC276}" type="presOf" srcId="{7FD1BCD5-0B83-4CB3-BD51-AE4EE4682BFD}" destId="{94612A59-1695-4F40-BEFB-D944EB660AD9}" srcOrd="0" destOrd="0" presId="urn:microsoft.com/office/officeart/2005/8/layout/cycle2"/>
    <dgm:cxn modelId="{0B68628E-726D-43F4-B78C-B3307C5FC2F1}" srcId="{4EDAFCFC-8FB1-4327-971A-3E7B1DC92A69}" destId="{76113A16-3FFA-497E-851F-ADD8EC72F5C0}" srcOrd="1" destOrd="0" parTransId="{1AF81A47-09EC-4B39-8F9F-ADCE0C4EBEC0}" sibTransId="{02A6C98E-B595-44B3-9366-419B2FA292C5}"/>
    <dgm:cxn modelId="{FA0E113D-6766-42A9-A49E-BA88F6E3E8C3}" type="presOf" srcId="{F1145AEC-68E0-4E8A-8E2B-3DAC42C90429}" destId="{3561254B-3469-4FBC-8019-5E1E1B8676FD}" srcOrd="0" destOrd="0" presId="urn:microsoft.com/office/officeart/2005/8/layout/cycle2"/>
    <dgm:cxn modelId="{00C39970-7003-4DF1-BA79-C71D3DF0A94D}" type="presOf" srcId="{02A6C98E-B595-44B3-9366-419B2FA292C5}" destId="{49E4F4FE-503F-402A-8A60-2ABFCBF1D386}" srcOrd="1" destOrd="0" presId="urn:microsoft.com/office/officeart/2005/8/layout/cycle2"/>
    <dgm:cxn modelId="{D8474E25-EF39-4ED2-A584-B769D56B1392}" type="presOf" srcId="{76113A16-3FFA-497E-851F-ADD8EC72F5C0}" destId="{DBC6EE28-E847-4C97-A8F1-9065ED4B3F81}" srcOrd="0" destOrd="0" presId="urn:microsoft.com/office/officeart/2005/8/layout/cycle2"/>
    <dgm:cxn modelId="{29A290FE-45E1-4F2D-9893-048B8F6416F1}" type="presOf" srcId="{4EDAFCFC-8FB1-4327-971A-3E7B1DC92A69}" destId="{C4BA05CC-D254-401D-8129-1CF567A1BE4A}" srcOrd="0" destOrd="0" presId="urn:microsoft.com/office/officeart/2005/8/layout/cycle2"/>
    <dgm:cxn modelId="{79E57538-ED62-46D5-A54F-CA777370A377}" type="presOf" srcId="{D5DF9EE4-4D5E-4DB5-9D94-259C82BB5840}" destId="{AFEC2B6F-27D0-490F-861B-49E7AF393D4B}" srcOrd="0" destOrd="0" presId="urn:microsoft.com/office/officeart/2005/8/layout/cycle2"/>
    <dgm:cxn modelId="{46CA5BDD-7BD7-4F50-BFAF-6006F0199A7E}" type="presOf" srcId="{00CA55FC-CEF4-494C-9A1B-58D859259A42}" destId="{1D657752-3FA6-4394-8F56-E657379372C0}" srcOrd="1" destOrd="0" presId="urn:microsoft.com/office/officeart/2005/8/layout/cycle2"/>
    <dgm:cxn modelId="{0B24C166-CCB3-4E66-9EE4-63A524509EED}" srcId="{4EDAFCFC-8FB1-4327-971A-3E7B1DC92A69}" destId="{7FD1BCD5-0B83-4CB3-BD51-AE4EE4682BFD}" srcOrd="2" destOrd="0" parTransId="{25A07B4E-E32F-482F-9723-9C2A1637A8A5}" sibTransId="{00CA55FC-CEF4-494C-9A1B-58D859259A42}"/>
    <dgm:cxn modelId="{97B36323-0FE0-484B-84C0-FEE82A4C346A}" type="presOf" srcId="{D5DF9EE4-4D5E-4DB5-9D94-259C82BB5840}" destId="{3AA25F06-A9B0-440B-A516-3DB0A17D627C}" srcOrd="1" destOrd="0" presId="urn:microsoft.com/office/officeart/2005/8/layout/cycle2"/>
    <dgm:cxn modelId="{5CFE40E3-56F0-4830-BD1A-C6486ED236B2}" srcId="{4EDAFCFC-8FB1-4327-971A-3E7B1DC92A69}" destId="{F1145AEC-68E0-4E8A-8E2B-3DAC42C90429}" srcOrd="0" destOrd="0" parTransId="{EC2328AD-3FC7-47D2-A31E-9D150839EB08}" sibTransId="{D5DF9EE4-4D5E-4DB5-9D94-259C82BB5840}"/>
    <dgm:cxn modelId="{FB9826B7-39CC-45ED-AC59-18DCDCB38EE5}" type="presOf" srcId="{E9F097A9-443C-4350-8619-9B418DC6BD86}" destId="{0A47A600-DC66-4C53-99B0-57FCF0D67B00}" srcOrd="0" destOrd="0" presId="urn:microsoft.com/office/officeart/2005/8/layout/cycle2"/>
    <dgm:cxn modelId="{2795AA0A-E39B-46AD-9105-72F2EABD256D}" type="presOf" srcId="{00CA55FC-CEF4-494C-9A1B-58D859259A42}" destId="{C1A5C343-0388-4DDD-8BC0-FFBEF8D5F239}" srcOrd="0" destOrd="0" presId="urn:microsoft.com/office/officeart/2005/8/layout/cycle2"/>
    <dgm:cxn modelId="{DF6151B4-DAFB-4C1D-85D6-449A992D2242}" type="presOf" srcId="{02A6C98E-B595-44B3-9366-419B2FA292C5}" destId="{FC926781-8ABD-49E4-8AE6-1F3238A45FE6}" srcOrd="0" destOrd="0" presId="urn:microsoft.com/office/officeart/2005/8/layout/cycle2"/>
    <dgm:cxn modelId="{90E6BB02-1AF3-4AC1-9913-925FB2BA82C7}" type="presOf" srcId="{CF933B4C-84F4-40B6-A008-EBB2D8A8AC48}" destId="{5D4DDAA9-952E-4645-806C-449CE035ECC3}" srcOrd="0" destOrd="0" presId="urn:microsoft.com/office/officeart/2005/8/layout/cycle2"/>
    <dgm:cxn modelId="{89459056-16D8-431C-B2C9-77BA0ED75935}" type="presParOf" srcId="{C4BA05CC-D254-401D-8129-1CF567A1BE4A}" destId="{3561254B-3469-4FBC-8019-5E1E1B8676FD}" srcOrd="0" destOrd="0" presId="urn:microsoft.com/office/officeart/2005/8/layout/cycle2"/>
    <dgm:cxn modelId="{3757C436-EFDF-40B6-8455-7989B0630368}" type="presParOf" srcId="{C4BA05CC-D254-401D-8129-1CF567A1BE4A}" destId="{AFEC2B6F-27D0-490F-861B-49E7AF393D4B}" srcOrd="1" destOrd="0" presId="urn:microsoft.com/office/officeart/2005/8/layout/cycle2"/>
    <dgm:cxn modelId="{45D734AD-3ECC-4399-918C-4F29A95648BD}" type="presParOf" srcId="{AFEC2B6F-27D0-490F-861B-49E7AF393D4B}" destId="{3AA25F06-A9B0-440B-A516-3DB0A17D627C}" srcOrd="0" destOrd="0" presId="urn:microsoft.com/office/officeart/2005/8/layout/cycle2"/>
    <dgm:cxn modelId="{069F254C-26E9-4F16-AA4E-88ACDFBFA438}" type="presParOf" srcId="{C4BA05CC-D254-401D-8129-1CF567A1BE4A}" destId="{DBC6EE28-E847-4C97-A8F1-9065ED4B3F81}" srcOrd="2" destOrd="0" presId="urn:microsoft.com/office/officeart/2005/8/layout/cycle2"/>
    <dgm:cxn modelId="{2186535C-8783-4A7F-924B-98231F5CE564}" type="presParOf" srcId="{C4BA05CC-D254-401D-8129-1CF567A1BE4A}" destId="{FC926781-8ABD-49E4-8AE6-1F3238A45FE6}" srcOrd="3" destOrd="0" presId="urn:microsoft.com/office/officeart/2005/8/layout/cycle2"/>
    <dgm:cxn modelId="{000E22B4-D588-4642-86E9-C10B7582FCFD}" type="presParOf" srcId="{FC926781-8ABD-49E4-8AE6-1F3238A45FE6}" destId="{49E4F4FE-503F-402A-8A60-2ABFCBF1D386}" srcOrd="0" destOrd="0" presId="urn:microsoft.com/office/officeart/2005/8/layout/cycle2"/>
    <dgm:cxn modelId="{221C3FEF-9140-404A-95C1-20D39CDDAAC8}" type="presParOf" srcId="{C4BA05CC-D254-401D-8129-1CF567A1BE4A}" destId="{94612A59-1695-4F40-BEFB-D944EB660AD9}" srcOrd="4" destOrd="0" presId="urn:microsoft.com/office/officeart/2005/8/layout/cycle2"/>
    <dgm:cxn modelId="{191613BB-3252-420E-8511-F59DF4ED2FAF}" type="presParOf" srcId="{C4BA05CC-D254-401D-8129-1CF567A1BE4A}" destId="{C1A5C343-0388-4DDD-8BC0-FFBEF8D5F239}" srcOrd="5" destOrd="0" presId="urn:microsoft.com/office/officeart/2005/8/layout/cycle2"/>
    <dgm:cxn modelId="{7A34C6B4-2944-48BF-855F-E3E771CEC88D}" type="presParOf" srcId="{C1A5C343-0388-4DDD-8BC0-FFBEF8D5F239}" destId="{1D657752-3FA6-4394-8F56-E657379372C0}" srcOrd="0" destOrd="0" presId="urn:microsoft.com/office/officeart/2005/8/layout/cycle2"/>
    <dgm:cxn modelId="{0469D1A1-FD2F-46C5-83F9-277469EDB522}" type="presParOf" srcId="{C4BA05CC-D254-401D-8129-1CF567A1BE4A}" destId="{5D4DDAA9-952E-4645-806C-449CE035ECC3}" srcOrd="6" destOrd="0" presId="urn:microsoft.com/office/officeart/2005/8/layout/cycle2"/>
    <dgm:cxn modelId="{A52318E5-133E-439D-A1DA-56D949C2E97C}" type="presParOf" srcId="{C4BA05CC-D254-401D-8129-1CF567A1BE4A}" destId="{0A47A600-DC66-4C53-99B0-57FCF0D67B00}" srcOrd="7" destOrd="0" presId="urn:microsoft.com/office/officeart/2005/8/layout/cycle2"/>
    <dgm:cxn modelId="{EF5A9DD4-F977-4826-ADA8-30D0538C400D}" type="presParOf" srcId="{0A47A600-DC66-4C53-99B0-57FCF0D67B00}" destId="{AAF6609E-E3C6-4FAD-B420-5494F07AF27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35B99-2BE6-4901-A900-2D427A85D9D5}" type="datetime1">
              <a:rPr lang="fr-FR" smtClean="0"/>
              <a:t>29/11/2018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1BC8B-4E6F-4308-999C-819B7856421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0552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597D5-E44B-4BCF-8896-530F5382E068}" type="datetime1">
              <a:rPr lang="fr-FR" smtClean="0"/>
              <a:pPr/>
              <a:t>29/11/2018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 smtClean="0"/>
              <a:t>Modifiez les styles du texte du masque</a:t>
            </a:r>
          </a:p>
          <a:p>
            <a:pPr lvl="1" rtl="0"/>
            <a:r>
              <a:rPr lang="fr-FR" noProof="0" dirty="0" smtClean="0"/>
              <a:t>Deuxième niveau</a:t>
            </a:r>
          </a:p>
          <a:p>
            <a:pPr lvl="2" rtl="0"/>
            <a:r>
              <a:rPr lang="fr-FR" noProof="0" dirty="0" smtClean="0"/>
              <a:t>Troisième niveau</a:t>
            </a:r>
          </a:p>
          <a:p>
            <a:pPr lvl="3" rtl="0"/>
            <a:r>
              <a:rPr lang="fr-FR" noProof="0" dirty="0" smtClean="0"/>
              <a:t>Quatrième niveau</a:t>
            </a:r>
          </a:p>
          <a:p>
            <a:pPr lvl="4" rtl="0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93B0CF2-7F87-4E02-A248-870047730F99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68220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2033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Zhaoming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5904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509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8021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42205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Zhaoming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68340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Zhaoming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04483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Zhaoming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5913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Zhaoming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19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8690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17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60057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004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9759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8234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0384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948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Sofiane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1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 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ctangle 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cxnSp>
          <p:nvCxnSpPr>
            <p:cNvPr id="7" name="Connecteur droit 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onnecteur droit 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 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 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17" name="Sous-titre 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 smtClean="0"/>
              <a:t>Modifier le style des sous-titres du masque</a:t>
            </a:r>
            <a:endParaRPr kumimoji="0" lang="fr-FR" noProof="0" dirty="0"/>
          </a:p>
        </p:txBody>
      </p:sp>
      <p:sp>
        <p:nvSpPr>
          <p:cNvPr id="30" name="Espace réservé de la date 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FA5819-9760-46D5-8299-EADDA0714DB0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19" name="Espace réservé du pied de page 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27" name="Espace réservé du numéro de diapositive 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587D92-6754-4088-8413-FBFF34F871AF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E9E182-7C03-439D-BD22-ACC87D656847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983E78-0F26-4E44-98FA-C505BB31DBCA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A852A-3C61-49ED-B482-E2F9D5A6FD3A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816195-468D-4013-B0FA-AF646C2FEE6E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u contenu 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0E4272-318A-479F-8F4D-E7863680CF3B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609600" y="704087"/>
            <a:ext cx="11074400" cy="1387359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98F2DB-A7A4-4E9F-B07B-CEC40098E28D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A484C2-D2A5-40CF-A60F-4C10C9751A51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  <a:p>
            <a:pPr lvl="1" rtl="0" eaLnBrk="1" latinLnBrk="0" hangingPunct="1"/>
            <a:r>
              <a:rPr lang="fr-FR" noProof="0" smtClean="0"/>
              <a:t>Deuxième niveau</a:t>
            </a:r>
          </a:p>
          <a:p>
            <a:pPr lvl="2" rtl="0" eaLnBrk="1" latinLnBrk="0" hangingPunct="1"/>
            <a:r>
              <a:rPr lang="fr-FR" noProof="0" smtClean="0"/>
              <a:t>Troisième niveau</a:t>
            </a:r>
          </a:p>
          <a:p>
            <a:pPr lvl="3" rtl="0" eaLnBrk="1" latinLnBrk="0" hangingPunct="1"/>
            <a:r>
              <a:rPr lang="fr-FR" noProof="0" smtClean="0"/>
              <a:t>Quatrième niveau</a:t>
            </a:r>
          </a:p>
          <a:p>
            <a:pPr lvl="4" rtl="0" eaLnBrk="1" latinLnBrk="0" hangingPunct="1"/>
            <a:r>
              <a:rPr lang="fr-FR" noProof="0" smtClean="0"/>
              <a:t>Cinquième niveau</a:t>
            </a:r>
            <a:endParaRPr kumimoji="0"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4FBA3-5A2B-4035-84ED-3BFBF815BFB8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le rectangle 8 à un seul coin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 dirty="0"/>
          </a:p>
        </p:txBody>
      </p:sp>
      <p:sp>
        <p:nvSpPr>
          <p:cNvPr id="12" name="Triangle droit 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fr-FR" sz="1800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 smtClean="0"/>
              <a:t>Modifiez le style du titre</a:t>
            </a:r>
            <a:endParaRPr kumimoji="0"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fr-FR" noProof="0" smtClean="0"/>
              <a:t>Cliquez sur l'icône pour ajouter une image</a:t>
            </a:r>
            <a:endParaRPr kumimoji="0"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fr-FR" noProof="0" smtClean="0"/>
              <a:t>Modifier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B4DFA4-0991-4259-A452-E2786F58AFE5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0" name="Forme libre 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fr-FR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 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fr-FR" sz="18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e 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ctangle 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 dirty="0"/>
            </a:p>
          </p:txBody>
        </p:sp>
        <p:grpSp>
          <p:nvGrpSpPr>
            <p:cNvPr id="27" name="Groupe 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orme libre 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fr-FR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orme libre 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fr-FR" sz="1800" noProof="0" dirty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oupe 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orme libre 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fr-FR" sz="1800" noProof="0" dirty="0"/>
                </a:p>
              </p:txBody>
            </p:sp>
            <p:sp>
              <p:nvSpPr>
                <p:cNvPr id="33" name="Forme libre 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fr-FR" sz="1800" noProof="0" dirty="0"/>
                </a:p>
              </p:txBody>
            </p:sp>
          </p:grpSp>
        </p:grpSp>
      </p:grpSp>
      <p:sp>
        <p:nvSpPr>
          <p:cNvPr id="9" name="Espace réservé du titre 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fr-FR" noProof="0" dirty="0" smtClean="0"/>
              <a:t>Modifiez le style du titre</a:t>
            </a:r>
            <a:endParaRPr kumimoji="0" lang="fr-FR" noProof="0" dirty="0"/>
          </a:p>
        </p:txBody>
      </p:sp>
      <p:sp>
        <p:nvSpPr>
          <p:cNvPr id="30" name="Espace réservé du texte 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fr-FR" noProof="0" dirty="0" smtClean="0"/>
              <a:t>Cliquez pour modifier les styles du texte du masque</a:t>
            </a:r>
          </a:p>
          <a:p>
            <a:pPr lvl="1" rtl="0" eaLnBrk="1" latinLnBrk="0" hangingPunct="1"/>
            <a:r>
              <a:rPr lang="fr-FR" noProof="0" dirty="0" smtClean="0"/>
              <a:t>Deuxième niveau</a:t>
            </a:r>
          </a:p>
          <a:p>
            <a:pPr lvl="2" rtl="0" eaLnBrk="1" latinLnBrk="0" hangingPunct="1"/>
            <a:r>
              <a:rPr lang="fr-FR" noProof="0" dirty="0" smtClean="0"/>
              <a:t>Troisième niveau</a:t>
            </a:r>
          </a:p>
          <a:p>
            <a:pPr lvl="3" rtl="0" eaLnBrk="1" latinLnBrk="0" hangingPunct="1"/>
            <a:r>
              <a:rPr lang="fr-FR" noProof="0" dirty="0" smtClean="0"/>
              <a:t>Quatrième niveau</a:t>
            </a:r>
          </a:p>
          <a:p>
            <a:pPr lvl="4" rtl="0" eaLnBrk="1" latinLnBrk="0" hangingPunct="1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10" name="Espace réservé de la date 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EE742D99-DFB5-4DCF-8148-4854065A9AD1}" type="datetime1">
              <a:rPr lang="fr-FR" noProof="0" smtClean="0"/>
              <a:t>29/11/2018</a:t>
            </a:fld>
            <a:endParaRPr lang="fr-FR" noProof="0" dirty="0"/>
          </a:p>
        </p:txBody>
      </p:sp>
      <p:sp>
        <p:nvSpPr>
          <p:cNvPr id="22" name="Espace réservé du pied de page 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 smtClean="0"/>
              <a:t>Ajouter un pied de page</a:t>
            </a:r>
            <a:endParaRPr lang="fr-FR" noProof="0" dirty="0"/>
          </a:p>
        </p:txBody>
      </p:sp>
      <p:sp>
        <p:nvSpPr>
          <p:cNvPr id="18" name="Espace réservé du numéro de diapositive 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401CF334-2D5C-4859-84A6-CA7E6E43FAEB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 3"/>
          <p:cNvSpPr>
            <a:spLocks noGrp="1"/>
          </p:cNvSpPr>
          <p:nvPr>
            <p:ph type="ctrTitle"/>
          </p:nvPr>
        </p:nvSpPr>
        <p:spPr>
          <a:xfrm>
            <a:off x="711200" y="475488"/>
            <a:ext cx="10468864" cy="1828800"/>
          </a:xfrm>
        </p:spPr>
        <p:txBody>
          <a:bodyPr rtlCol="0"/>
          <a:lstStyle/>
          <a:p>
            <a:pPr algn="ctr" rtl="0"/>
            <a:r>
              <a:rPr lang="fr-FR" dirty="0" smtClean="0"/>
              <a:t>Projet FPGA: </a:t>
            </a:r>
            <a:br>
              <a:rPr lang="fr-FR" dirty="0" smtClean="0"/>
            </a:br>
            <a:r>
              <a:rPr lang="fr-FR" dirty="0" smtClean="0"/>
              <a:t>Jeu du casse-briques </a:t>
            </a:r>
            <a:endParaRPr lang="fr-FR" dirty="0"/>
          </a:p>
        </p:txBody>
      </p:sp>
      <p:sp>
        <p:nvSpPr>
          <p:cNvPr id="5" name="Sous-titre 4"/>
          <p:cNvSpPr>
            <a:spLocks noGrp="1"/>
          </p:cNvSpPr>
          <p:nvPr>
            <p:ph type="subTitle" idx="1"/>
          </p:nvPr>
        </p:nvSpPr>
        <p:spPr>
          <a:xfrm>
            <a:off x="135128" y="5076444"/>
            <a:ext cx="10472928" cy="1752600"/>
          </a:xfrm>
        </p:spPr>
        <p:txBody>
          <a:bodyPr rtlCol="0"/>
          <a:lstStyle/>
          <a:p>
            <a:pPr algn="l" rtl="0"/>
            <a:r>
              <a:rPr lang="fr-FR" sz="2000" i="1" dirty="0" err="1" smtClean="0"/>
              <a:t>Zhaoming</a:t>
            </a:r>
            <a:r>
              <a:rPr lang="fr-FR" sz="2000" i="1" dirty="0" smtClean="0"/>
              <a:t> He</a:t>
            </a:r>
          </a:p>
          <a:p>
            <a:pPr algn="l" rtl="0"/>
            <a:r>
              <a:rPr lang="fr-FR" sz="2000" i="1" dirty="0" smtClean="0"/>
              <a:t>Paul Baron</a:t>
            </a:r>
          </a:p>
          <a:p>
            <a:pPr algn="l" rtl="0"/>
            <a:r>
              <a:rPr lang="fr-FR" sz="2000" i="1" dirty="0" smtClean="0"/>
              <a:t>Sofiane Mjabri</a:t>
            </a:r>
          </a:p>
          <a:p>
            <a:pPr rtl="0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59" y="2304288"/>
            <a:ext cx="5525155" cy="3648456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596297" y="3931920"/>
            <a:ext cx="2322576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Vue de l’écran au début de la partie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ZoneTexte 43"/>
          <p:cNvSpPr txBox="1"/>
          <p:nvPr/>
        </p:nvSpPr>
        <p:spPr>
          <a:xfrm>
            <a:off x="9569993" y="5193737"/>
            <a:ext cx="2081901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Plateforme</a:t>
            </a:r>
            <a:endParaRPr lang="fr-FR" dirty="0" smtClean="0"/>
          </a:p>
        </p:txBody>
      </p:sp>
      <p:graphicFrame>
        <p:nvGraphicFramePr>
          <p:cNvPr id="45" name="Tableau 44"/>
          <p:cNvGraphicFramePr>
            <a:graphicFrameLocks noGrp="1"/>
          </p:cNvGraphicFramePr>
          <p:nvPr>
            <p:extLst/>
          </p:nvPr>
        </p:nvGraphicFramePr>
        <p:xfrm>
          <a:off x="9581830" y="5593847"/>
          <a:ext cx="2070064" cy="8782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0064">
                  <a:extLst>
                    <a:ext uri="{9D8B030D-6E8A-4147-A177-3AD203B41FA5}">
                      <a16:colId xmlns:a16="http://schemas.microsoft.com/office/drawing/2014/main" xmlns="" val="2198214609"/>
                    </a:ext>
                  </a:extLst>
                </a:gridCol>
              </a:tblGrid>
              <a:tr h="8782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453841"/>
                  </a:ext>
                </a:extLst>
              </a:tr>
            </a:tbl>
          </a:graphicData>
        </a:graphic>
      </p:graphicFrame>
      <p:sp>
        <p:nvSpPr>
          <p:cNvPr id="41" name="ZoneTexte 40"/>
          <p:cNvSpPr txBox="1"/>
          <p:nvPr/>
        </p:nvSpPr>
        <p:spPr>
          <a:xfrm>
            <a:off x="7499930" y="5193737"/>
            <a:ext cx="2070064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Balle</a:t>
            </a:r>
            <a:endParaRPr lang="fr-FR" dirty="0" smtClean="0"/>
          </a:p>
        </p:txBody>
      </p:sp>
      <p:graphicFrame>
        <p:nvGraphicFramePr>
          <p:cNvPr id="42" name="Tableau 41"/>
          <p:cNvGraphicFramePr>
            <a:graphicFrameLocks noGrp="1"/>
          </p:cNvGraphicFramePr>
          <p:nvPr>
            <p:extLst/>
          </p:nvPr>
        </p:nvGraphicFramePr>
        <p:xfrm>
          <a:off x="7511766" y="5593847"/>
          <a:ext cx="2070064" cy="8782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0064">
                  <a:extLst>
                    <a:ext uri="{9D8B030D-6E8A-4147-A177-3AD203B41FA5}">
                      <a16:colId xmlns:a16="http://schemas.microsoft.com/office/drawing/2014/main" xmlns="" val="2198214609"/>
                    </a:ext>
                  </a:extLst>
                </a:gridCol>
              </a:tblGrid>
              <a:tr h="8782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453841"/>
                  </a:ext>
                </a:extLst>
              </a:tr>
            </a:tbl>
          </a:graphicData>
        </a:graphic>
      </p:graphicFrame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Images</a:t>
            </a:r>
            <a:endParaRPr lang="fr-FR" dirty="0"/>
          </a:p>
        </p:txBody>
      </p:sp>
      <p:sp>
        <p:nvSpPr>
          <p:cNvPr id="7" name="Forme libre 6"/>
          <p:cNvSpPr/>
          <p:nvPr/>
        </p:nvSpPr>
        <p:spPr>
          <a:xfrm>
            <a:off x="1998510" y="1847089"/>
            <a:ext cx="2067932" cy="1366012"/>
          </a:xfrm>
          <a:custGeom>
            <a:avLst/>
            <a:gdLst>
              <a:gd name="connsiteX0" fmla="*/ 0 w 2067932"/>
              <a:gd name="connsiteY0" fmla="*/ 271145 h 1807633"/>
              <a:gd name="connsiteX1" fmla="*/ 1164116 w 2067932"/>
              <a:gd name="connsiteY1" fmla="*/ 271145 h 1807633"/>
              <a:gd name="connsiteX2" fmla="*/ 1164116 w 2067932"/>
              <a:gd name="connsiteY2" fmla="*/ 0 h 1807633"/>
              <a:gd name="connsiteX3" fmla="*/ 2067932 w 2067932"/>
              <a:gd name="connsiteY3" fmla="*/ 903817 h 1807633"/>
              <a:gd name="connsiteX4" fmla="*/ 1164116 w 2067932"/>
              <a:gd name="connsiteY4" fmla="*/ 1807633 h 1807633"/>
              <a:gd name="connsiteX5" fmla="*/ 1164116 w 2067932"/>
              <a:gd name="connsiteY5" fmla="*/ 1536488 h 1807633"/>
              <a:gd name="connsiteX6" fmla="*/ 0 w 2067932"/>
              <a:gd name="connsiteY6" fmla="*/ 1536488 h 1807633"/>
              <a:gd name="connsiteX7" fmla="*/ 0 w 2067932"/>
              <a:gd name="connsiteY7" fmla="*/ 271145 h 18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7932" h="1807633">
                <a:moveTo>
                  <a:pt x="0" y="271145"/>
                </a:moveTo>
                <a:lnTo>
                  <a:pt x="1164116" y="271145"/>
                </a:lnTo>
                <a:lnTo>
                  <a:pt x="1164116" y="0"/>
                </a:lnTo>
                <a:lnTo>
                  <a:pt x="2067932" y="903817"/>
                </a:lnTo>
                <a:lnTo>
                  <a:pt x="1164116" y="1807633"/>
                </a:lnTo>
                <a:lnTo>
                  <a:pt x="1164116" y="1536488"/>
                </a:lnTo>
                <a:lnTo>
                  <a:pt x="0" y="1536488"/>
                </a:lnTo>
                <a:lnTo>
                  <a:pt x="0" y="271145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7623" tIns="281305" rIns="563152" bIns="28130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kern="1200" dirty="0" smtClean="0"/>
              <a:t>Paint, Gimp2</a:t>
            </a:r>
            <a:endParaRPr lang="fr-FR" sz="1600" kern="1200" dirty="0"/>
          </a:p>
        </p:txBody>
      </p:sp>
      <p:sp>
        <p:nvSpPr>
          <p:cNvPr id="9" name="Forme libre 8"/>
          <p:cNvSpPr/>
          <p:nvPr/>
        </p:nvSpPr>
        <p:spPr>
          <a:xfrm>
            <a:off x="4730170" y="1847089"/>
            <a:ext cx="2067932" cy="1366012"/>
          </a:xfrm>
          <a:custGeom>
            <a:avLst/>
            <a:gdLst>
              <a:gd name="connsiteX0" fmla="*/ 0 w 2067932"/>
              <a:gd name="connsiteY0" fmla="*/ 271145 h 1807633"/>
              <a:gd name="connsiteX1" fmla="*/ 1164116 w 2067932"/>
              <a:gd name="connsiteY1" fmla="*/ 271145 h 1807633"/>
              <a:gd name="connsiteX2" fmla="*/ 1164116 w 2067932"/>
              <a:gd name="connsiteY2" fmla="*/ 0 h 1807633"/>
              <a:gd name="connsiteX3" fmla="*/ 2067932 w 2067932"/>
              <a:gd name="connsiteY3" fmla="*/ 903817 h 1807633"/>
              <a:gd name="connsiteX4" fmla="*/ 1164116 w 2067932"/>
              <a:gd name="connsiteY4" fmla="*/ 1807633 h 1807633"/>
              <a:gd name="connsiteX5" fmla="*/ 1164116 w 2067932"/>
              <a:gd name="connsiteY5" fmla="*/ 1536488 h 1807633"/>
              <a:gd name="connsiteX6" fmla="*/ 0 w 2067932"/>
              <a:gd name="connsiteY6" fmla="*/ 1536488 h 1807633"/>
              <a:gd name="connsiteX7" fmla="*/ 0 w 2067932"/>
              <a:gd name="connsiteY7" fmla="*/ 271145 h 18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7932" h="1807633">
                <a:moveTo>
                  <a:pt x="0" y="271145"/>
                </a:moveTo>
                <a:lnTo>
                  <a:pt x="1164116" y="271145"/>
                </a:lnTo>
                <a:lnTo>
                  <a:pt x="1164116" y="0"/>
                </a:lnTo>
                <a:lnTo>
                  <a:pt x="2067932" y="903817"/>
                </a:lnTo>
                <a:lnTo>
                  <a:pt x="1164116" y="1807633"/>
                </a:lnTo>
                <a:lnTo>
                  <a:pt x="1164116" y="1536488"/>
                </a:lnTo>
                <a:lnTo>
                  <a:pt x="0" y="1536488"/>
                </a:lnTo>
                <a:lnTo>
                  <a:pt x="0" y="271145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7623" tIns="281305" rIns="563152" bIns="28130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kern="1200" dirty="0" smtClean="0"/>
              <a:t>Python (</a:t>
            </a:r>
            <a:r>
              <a:rPr lang="fr-FR" sz="1600" kern="1200" dirty="0" err="1" smtClean="0"/>
              <a:t>OpenCV</a:t>
            </a:r>
            <a:r>
              <a:rPr lang="fr-FR" sz="1600" kern="1200" dirty="0" smtClean="0"/>
              <a:t>)</a:t>
            </a:r>
            <a:endParaRPr lang="fr-FR" sz="1600" kern="1200" dirty="0"/>
          </a:p>
        </p:txBody>
      </p:sp>
      <p:sp>
        <p:nvSpPr>
          <p:cNvPr id="10" name="Forme libre 9"/>
          <p:cNvSpPr/>
          <p:nvPr/>
        </p:nvSpPr>
        <p:spPr>
          <a:xfrm>
            <a:off x="4213187" y="2139415"/>
            <a:ext cx="1033966" cy="781359"/>
          </a:xfrm>
          <a:custGeom>
            <a:avLst/>
            <a:gdLst>
              <a:gd name="connsiteX0" fmla="*/ 0 w 1033966"/>
              <a:gd name="connsiteY0" fmla="*/ 516983 h 1033966"/>
              <a:gd name="connsiteX1" fmla="*/ 516983 w 1033966"/>
              <a:gd name="connsiteY1" fmla="*/ 0 h 1033966"/>
              <a:gd name="connsiteX2" fmla="*/ 1033966 w 1033966"/>
              <a:gd name="connsiteY2" fmla="*/ 516983 h 1033966"/>
              <a:gd name="connsiteX3" fmla="*/ 516983 w 1033966"/>
              <a:gd name="connsiteY3" fmla="*/ 1033966 h 1033966"/>
              <a:gd name="connsiteX4" fmla="*/ 0 w 1033966"/>
              <a:gd name="connsiteY4" fmla="*/ 516983 h 103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966" h="1033966">
                <a:moveTo>
                  <a:pt x="0" y="516983"/>
                </a:moveTo>
                <a:cubicBezTo>
                  <a:pt x="0" y="231461"/>
                  <a:pt x="231461" y="0"/>
                  <a:pt x="516983" y="0"/>
                </a:cubicBezTo>
                <a:cubicBezTo>
                  <a:pt x="802505" y="0"/>
                  <a:pt x="1033966" y="231461"/>
                  <a:pt x="1033966" y="516983"/>
                </a:cubicBezTo>
                <a:cubicBezTo>
                  <a:pt x="1033966" y="802505"/>
                  <a:pt x="802505" y="1033966"/>
                  <a:pt x="516983" y="1033966"/>
                </a:cubicBezTo>
                <a:cubicBezTo>
                  <a:pt x="231461" y="1033966"/>
                  <a:pt x="0" y="802505"/>
                  <a:pt x="0" y="51698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311" tIns="160311" rIns="160311" bIns="16031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Image .</a:t>
            </a:r>
            <a:r>
              <a:rPr lang="fr-FR" sz="1400" kern="1200" dirty="0" err="1" smtClean="0"/>
              <a:t>bmp</a:t>
            </a:r>
            <a:endParaRPr lang="fr-FR" sz="1400" kern="1200" dirty="0"/>
          </a:p>
        </p:txBody>
      </p:sp>
      <p:sp>
        <p:nvSpPr>
          <p:cNvPr id="11" name="Forme libre 10"/>
          <p:cNvSpPr/>
          <p:nvPr/>
        </p:nvSpPr>
        <p:spPr>
          <a:xfrm>
            <a:off x="7461830" y="1847089"/>
            <a:ext cx="2067932" cy="1366012"/>
          </a:xfrm>
          <a:custGeom>
            <a:avLst/>
            <a:gdLst>
              <a:gd name="connsiteX0" fmla="*/ 0 w 2067932"/>
              <a:gd name="connsiteY0" fmla="*/ 271145 h 1807633"/>
              <a:gd name="connsiteX1" fmla="*/ 1164116 w 2067932"/>
              <a:gd name="connsiteY1" fmla="*/ 271145 h 1807633"/>
              <a:gd name="connsiteX2" fmla="*/ 1164116 w 2067932"/>
              <a:gd name="connsiteY2" fmla="*/ 0 h 1807633"/>
              <a:gd name="connsiteX3" fmla="*/ 2067932 w 2067932"/>
              <a:gd name="connsiteY3" fmla="*/ 903817 h 1807633"/>
              <a:gd name="connsiteX4" fmla="*/ 1164116 w 2067932"/>
              <a:gd name="connsiteY4" fmla="*/ 1807633 h 1807633"/>
              <a:gd name="connsiteX5" fmla="*/ 1164116 w 2067932"/>
              <a:gd name="connsiteY5" fmla="*/ 1536488 h 1807633"/>
              <a:gd name="connsiteX6" fmla="*/ 0 w 2067932"/>
              <a:gd name="connsiteY6" fmla="*/ 1536488 h 1807633"/>
              <a:gd name="connsiteX7" fmla="*/ 0 w 2067932"/>
              <a:gd name="connsiteY7" fmla="*/ 271145 h 1807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67932" h="1807633">
                <a:moveTo>
                  <a:pt x="0" y="271145"/>
                </a:moveTo>
                <a:lnTo>
                  <a:pt x="1164116" y="271145"/>
                </a:lnTo>
                <a:lnTo>
                  <a:pt x="1164116" y="0"/>
                </a:lnTo>
                <a:lnTo>
                  <a:pt x="2067932" y="903817"/>
                </a:lnTo>
                <a:lnTo>
                  <a:pt x="1164116" y="1807633"/>
                </a:lnTo>
                <a:lnTo>
                  <a:pt x="1164116" y="1536488"/>
                </a:lnTo>
                <a:lnTo>
                  <a:pt x="0" y="1536488"/>
                </a:lnTo>
                <a:lnTo>
                  <a:pt x="0" y="271145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57623" tIns="281305" rIns="563152" bIns="281305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kern="1200" dirty="0" err="1" smtClean="0"/>
              <a:t>Quartus</a:t>
            </a:r>
            <a:endParaRPr lang="fr-FR" sz="1600" kern="1200" dirty="0"/>
          </a:p>
        </p:txBody>
      </p:sp>
      <p:sp>
        <p:nvSpPr>
          <p:cNvPr id="12" name="Forme libre 11"/>
          <p:cNvSpPr/>
          <p:nvPr/>
        </p:nvSpPr>
        <p:spPr>
          <a:xfrm>
            <a:off x="6944847" y="2139415"/>
            <a:ext cx="1033966" cy="781359"/>
          </a:xfrm>
          <a:custGeom>
            <a:avLst/>
            <a:gdLst>
              <a:gd name="connsiteX0" fmla="*/ 0 w 1033966"/>
              <a:gd name="connsiteY0" fmla="*/ 516983 h 1033966"/>
              <a:gd name="connsiteX1" fmla="*/ 516983 w 1033966"/>
              <a:gd name="connsiteY1" fmla="*/ 0 h 1033966"/>
              <a:gd name="connsiteX2" fmla="*/ 1033966 w 1033966"/>
              <a:gd name="connsiteY2" fmla="*/ 516983 h 1033966"/>
              <a:gd name="connsiteX3" fmla="*/ 516983 w 1033966"/>
              <a:gd name="connsiteY3" fmla="*/ 1033966 h 1033966"/>
              <a:gd name="connsiteX4" fmla="*/ 0 w 1033966"/>
              <a:gd name="connsiteY4" fmla="*/ 516983 h 103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966" h="1033966">
                <a:moveTo>
                  <a:pt x="0" y="516983"/>
                </a:moveTo>
                <a:cubicBezTo>
                  <a:pt x="0" y="231461"/>
                  <a:pt x="231461" y="0"/>
                  <a:pt x="516983" y="0"/>
                </a:cubicBezTo>
                <a:cubicBezTo>
                  <a:pt x="802505" y="0"/>
                  <a:pt x="1033966" y="231461"/>
                  <a:pt x="1033966" y="516983"/>
                </a:cubicBezTo>
                <a:cubicBezTo>
                  <a:pt x="1033966" y="802505"/>
                  <a:pt x="802505" y="1033966"/>
                  <a:pt x="516983" y="1033966"/>
                </a:cubicBezTo>
                <a:cubicBezTo>
                  <a:pt x="231461" y="1033966"/>
                  <a:pt x="0" y="802505"/>
                  <a:pt x="0" y="51698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311" tIns="160311" rIns="160311" bIns="16031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Fichier mémoire .</a:t>
            </a:r>
            <a:r>
              <a:rPr lang="fr-FR" sz="1400" kern="1200" dirty="0" err="1" smtClean="0"/>
              <a:t>mif</a:t>
            </a:r>
            <a:endParaRPr lang="fr-FR" sz="1400" kern="1200" dirty="0"/>
          </a:p>
        </p:txBody>
      </p:sp>
      <p:sp>
        <p:nvSpPr>
          <p:cNvPr id="14" name="Forme libre 13"/>
          <p:cNvSpPr/>
          <p:nvPr/>
        </p:nvSpPr>
        <p:spPr>
          <a:xfrm>
            <a:off x="9676506" y="2139415"/>
            <a:ext cx="1033966" cy="781359"/>
          </a:xfrm>
          <a:custGeom>
            <a:avLst/>
            <a:gdLst>
              <a:gd name="connsiteX0" fmla="*/ 0 w 1033966"/>
              <a:gd name="connsiteY0" fmla="*/ 516983 h 1033966"/>
              <a:gd name="connsiteX1" fmla="*/ 516983 w 1033966"/>
              <a:gd name="connsiteY1" fmla="*/ 0 h 1033966"/>
              <a:gd name="connsiteX2" fmla="*/ 1033966 w 1033966"/>
              <a:gd name="connsiteY2" fmla="*/ 516983 h 1033966"/>
              <a:gd name="connsiteX3" fmla="*/ 516983 w 1033966"/>
              <a:gd name="connsiteY3" fmla="*/ 1033966 h 1033966"/>
              <a:gd name="connsiteX4" fmla="*/ 0 w 1033966"/>
              <a:gd name="connsiteY4" fmla="*/ 516983 h 103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966" h="1033966">
                <a:moveTo>
                  <a:pt x="0" y="516983"/>
                </a:moveTo>
                <a:cubicBezTo>
                  <a:pt x="0" y="231461"/>
                  <a:pt x="231461" y="0"/>
                  <a:pt x="516983" y="0"/>
                </a:cubicBezTo>
                <a:cubicBezTo>
                  <a:pt x="802505" y="0"/>
                  <a:pt x="1033966" y="231461"/>
                  <a:pt x="1033966" y="516983"/>
                </a:cubicBezTo>
                <a:cubicBezTo>
                  <a:pt x="1033966" y="802505"/>
                  <a:pt x="802505" y="1033966"/>
                  <a:pt x="516983" y="1033966"/>
                </a:cubicBezTo>
                <a:cubicBezTo>
                  <a:pt x="231461" y="1033966"/>
                  <a:pt x="0" y="802505"/>
                  <a:pt x="0" y="51698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311" tIns="160311" rIns="160311" bIns="16031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ROM du FPGA</a:t>
            </a:r>
            <a:endParaRPr lang="fr-FR" sz="1400" kern="1200" dirty="0"/>
          </a:p>
        </p:txBody>
      </p:sp>
      <p:grpSp>
        <p:nvGrpSpPr>
          <p:cNvPr id="28" name="Groupe 27"/>
          <p:cNvGrpSpPr/>
          <p:nvPr/>
        </p:nvGrpSpPr>
        <p:grpSpPr>
          <a:xfrm>
            <a:off x="412491" y="5193737"/>
            <a:ext cx="7099275" cy="910040"/>
            <a:chOff x="362555" y="4191356"/>
            <a:chExt cx="7099275" cy="910040"/>
          </a:xfrm>
        </p:grpSpPr>
        <p:grpSp>
          <p:nvGrpSpPr>
            <p:cNvPr id="24" name="Groupe 23"/>
            <p:cNvGrpSpPr/>
            <p:nvPr/>
          </p:nvGrpSpPr>
          <p:grpSpPr>
            <a:xfrm>
              <a:off x="374392" y="4592463"/>
              <a:ext cx="7087438" cy="508933"/>
              <a:chOff x="-9389" y="4224163"/>
              <a:chExt cx="7087438" cy="508933"/>
            </a:xfrm>
          </p:grpSpPr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89" y="4227084"/>
                <a:ext cx="1018120" cy="506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8" name="Image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342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684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4557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0430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2" name="Image 2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03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176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25" name="ZoneTexte 24"/>
            <p:cNvSpPr txBox="1"/>
            <p:nvPr/>
          </p:nvSpPr>
          <p:spPr>
            <a:xfrm>
              <a:off x="362555" y="4191356"/>
              <a:ext cx="7087438" cy="40011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Briques</a:t>
              </a:r>
              <a:endParaRPr lang="fr-FR" dirty="0" smtClean="0"/>
            </a:p>
          </p:txBody>
        </p:sp>
      </p:grpSp>
      <p:graphicFrame>
        <p:nvGraphicFramePr>
          <p:cNvPr id="27" name="Tableau 26"/>
          <p:cNvGraphicFramePr>
            <a:graphicFrameLocks noGrp="1"/>
          </p:cNvGraphicFramePr>
          <p:nvPr>
            <p:extLst/>
          </p:nvPr>
        </p:nvGraphicFramePr>
        <p:xfrm>
          <a:off x="424329" y="6101272"/>
          <a:ext cx="7087437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2491">
                  <a:extLst>
                    <a:ext uri="{9D8B030D-6E8A-4147-A177-3AD203B41FA5}">
                      <a16:colId xmlns:a16="http://schemas.microsoft.com/office/drawing/2014/main" xmlns="" val="3655333640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2226936751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575706990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779489752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1579359487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1015580139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343931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3433025"/>
                  </a:ext>
                </a:extLst>
              </a:tr>
            </a:tbl>
          </a:graphicData>
        </a:graphic>
      </p:graphicFrame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14" y="5877201"/>
            <a:ext cx="253968" cy="253968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57" y="5851801"/>
            <a:ext cx="1523809" cy="253968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12"/>
          <a:srcRect l="39603" t="32096" r="47619" b="52115"/>
          <a:stretch/>
        </p:blipFill>
        <p:spPr>
          <a:xfrm>
            <a:off x="6439480" y="3172413"/>
            <a:ext cx="2044700" cy="157910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Image 46"/>
          <p:cNvPicPr>
            <a:picLocks noChangeAspect="1"/>
          </p:cNvPicPr>
          <p:nvPr/>
        </p:nvPicPr>
        <p:blipFill rotWithShape="1">
          <a:blip r:embed="rId13"/>
          <a:srcRect l="46825" t="24349" r="38413" b="64349"/>
          <a:stretch/>
        </p:blipFill>
        <p:spPr>
          <a:xfrm>
            <a:off x="9012389" y="3185113"/>
            <a:ext cx="2362200" cy="113030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49" name="Connecteur droit 48"/>
          <p:cNvCxnSpPr>
            <a:stCxn id="12" idx="3"/>
            <a:endCxn id="46" idx="0"/>
          </p:cNvCxnSpPr>
          <p:nvPr/>
        </p:nvCxnSpPr>
        <p:spPr>
          <a:xfrm>
            <a:off x="7461830" y="2920774"/>
            <a:ext cx="0" cy="2516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>
            <a:stCxn id="14" idx="3"/>
            <a:endCxn id="47" idx="0"/>
          </p:cNvCxnSpPr>
          <p:nvPr/>
        </p:nvCxnSpPr>
        <p:spPr>
          <a:xfrm>
            <a:off x="10193489" y="2920774"/>
            <a:ext cx="0" cy="2643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12491" y="5193737"/>
            <a:ext cx="11239403" cy="12783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5" name="Connecteur droit 54"/>
          <p:cNvCxnSpPr>
            <a:stCxn id="10" idx="3"/>
          </p:cNvCxnSpPr>
          <p:nvPr/>
        </p:nvCxnSpPr>
        <p:spPr>
          <a:xfrm>
            <a:off x="4730170" y="2920774"/>
            <a:ext cx="0" cy="22690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orme libre 57"/>
          <p:cNvSpPr/>
          <p:nvPr/>
        </p:nvSpPr>
        <p:spPr>
          <a:xfrm>
            <a:off x="1481528" y="2139415"/>
            <a:ext cx="1033966" cy="781359"/>
          </a:xfrm>
          <a:custGeom>
            <a:avLst/>
            <a:gdLst>
              <a:gd name="connsiteX0" fmla="*/ 0 w 1033966"/>
              <a:gd name="connsiteY0" fmla="*/ 516983 h 1033966"/>
              <a:gd name="connsiteX1" fmla="*/ 516983 w 1033966"/>
              <a:gd name="connsiteY1" fmla="*/ 0 h 1033966"/>
              <a:gd name="connsiteX2" fmla="*/ 1033966 w 1033966"/>
              <a:gd name="connsiteY2" fmla="*/ 516983 h 1033966"/>
              <a:gd name="connsiteX3" fmla="*/ 516983 w 1033966"/>
              <a:gd name="connsiteY3" fmla="*/ 1033966 h 1033966"/>
              <a:gd name="connsiteX4" fmla="*/ 0 w 1033966"/>
              <a:gd name="connsiteY4" fmla="*/ 516983 h 103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966" h="1033966">
                <a:moveTo>
                  <a:pt x="0" y="516983"/>
                </a:moveTo>
                <a:cubicBezTo>
                  <a:pt x="0" y="231461"/>
                  <a:pt x="231461" y="0"/>
                  <a:pt x="516983" y="0"/>
                </a:cubicBezTo>
                <a:cubicBezTo>
                  <a:pt x="802505" y="0"/>
                  <a:pt x="1033966" y="231461"/>
                  <a:pt x="1033966" y="516983"/>
                </a:cubicBezTo>
                <a:cubicBezTo>
                  <a:pt x="1033966" y="802505"/>
                  <a:pt x="802505" y="1033966"/>
                  <a:pt x="516983" y="1033966"/>
                </a:cubicBezTo>
                <a:cubicBezTo>
                  <a:pt x="231461" y="1033966"/>
                  <a:pt x="0" y="802505"/>
                  <a:pt x="0" y="516983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311" tIns="160311" rIns="160311" bIns="160311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400" kern="1200" dirty="0" smtClean="0"/>
              <a:t>Idée</a:t>
            </a:r>
            <a:endParaRPr lang="fr-FR" sz="1400" kern="1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10</a:t>
            </a:fld>
            <a:endParaRPr lang="fr-FR" noProof="0" dirty="0"/>
          </a:p>
        </p:txBody>
      </p:sp>
      <p:sp>
        <p:nvSpPr>
          <p:cNvPr id="34" name="ZoneTexte 33"/>
          <p:cNvSpPr txBox="1"/>
          <p:nvPr/>
        </p:nvSpPr>
        <p:spPr>
          <a:xfrm>
            <a:off x="13126" y="11781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III – Affichage</a:t>
            </a:r>
          </a:p>
        </p:txBody>
      </p:sp>
    </p:spTree>
    <p:extLst>
      <p:ext uri="{BB962C8B-B14F-4D97-AF65-F5344CB8AC3E}">
        <p14:creationId xmlns:p14="http://schemas.microsoft.com/office/powerpoint/2010/main" val="14211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1" grpId="0" animBg="1"/>
      <p:bldP spid="9" grpId="0" animBg="1"/>
      <p:bldP spid="10" grpId="0" animBg="1"/>
      <p:bldP spid="11" grpId="0" animBg="1"/>
      <p:bldP spid="12" grpId="0" animBg="1"/>
      <p:bldP spid="14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3" t="11559" r="19306" b="13112"/>
          <a:stretch/>
        </p:blipFill>
        <p:spPr>
          <a:xfrm>
            <a:off x="7404100" y="2185080"/>
            <a:ext cx="4432300" cy="424112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0000" r="1790" b="59259"/>
          <a:stretch/>
        </p:blipFill>
        <p:spPr>
          <a:xfrm>
            <a:off x="1238250" y="4308436"/>
            <a:ext cx="9550400" cy="210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8" name="Image 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2" t="40688" r="838" b="37513"/>
          <a:stretch/>
        </p:blipFill>
        <p:spPr>
          <a:xfrm>
            <a:off x="1609492" y="5324128"/>
            <a:ext cx="8267701" cy="13081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65910" r="48192" b="5216"/>
          <a:stretch/>
        </p:blipFill>
        <p:spPr>
          <a:xfrm>
            <a:off x="355600" y="5232400"/>
            <a:ext cx="6324600" cy="1625600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41322" r="48192" b="35895"/>
          <a:stretch/>
        </p:blipFill>
        <p:spPr>
          <a:xfrm>
            <a:off x="355600" y="3848100"/>
            <a:ext cx="6324600" cy="1282700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6" t="11558" r="48192" b="60032"/>
          <a:stretch/>
        </p:blipFill>
        <p:spPr>
          <a:xfrm>
            <a:off x="355600" y="2172380"/>
            <a:ext cx="6324600" cy="15995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6"/>
          <a:srcRect l="31825" t="37429" r="22539" b="42508"/>
          <a:stretch/>
        </p:blipFill>
        <p:spPr>
          <a:xfrm>
            <a:off x="6013450" y="329332"/>
            <a:ext cx="5715000" cy="15703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6841893" y="2660185"/>
            <a:ext cx="392770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err="1" smtClean="0"/>
              <a:t>ROMs</a:t>
            </a:r>
            <a:r>
              <a:rPr lang="fr-FR" sz="1600" dirty="0" smtClean="0"/>
              <a:t> </a:t>
            </a:r>
            <a:r>
              <a:rPr lang="fr-FR" sz="1600" dirty="0" err="1" smtClean="0"/>
              <a:t>multipléxées</a:t>
            </a:r>
            <a:r>
              <a:rPr lang="fr-FR" sz="1600" dirty="0" smtClean="0"/>
              <a:t> des images de brique</a:t>
            </a:r>
          </a:p>
        </p:txBody>
      </p:sp>
      <p:cxnSp>
        <p:nvCxnSpPr>
          <p:cNvPr id="8" name="Connecteur droit avec flèche 7"/>
          <p:cNvCxnSpPr>
            <a:stCxn id="7" idx="1"/>
          </p:cNvCxnSpPr>
          <p:nvPr/>
        </p:nvCxnSpPr>
        <p:spPr>
          <a:xfrm flipH="1">
            <a:off x="5537201" y="2829462"/>
            <a:ext cx="1304692" cy="7267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841893" y="3137804"/>
            <a:ext cx="5146907" cy="8002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Calcule l’adresse de la ROM des briques correspondant au pixel que l’on veut afficher</a:t>
            </a:r>
          </a:p>
          <a:p>
            <a:r>
              <a:rPr lang="fr-FR" sz="1400" dirty="0" smtClean="0"/>
              <a:t>Interroge </a:t>
            </a:r>
            <a:r>
              <a:rPr lang="fr-FR" sz="1400" dirty="0" err="1" smtClean="0"/>
              <a:t>EtatBriques</a:t>
            </a:r>
            <a:r>
              <a:rPr lang="fr-FR" sz="1400" dirty="0" smtClean="0"/>
              <a:t> pour obtenir la couleur de la brique</a:t>
            </a:r>
          </a:p>
        </p:txBody>
      </p:sp>
      <p:cxnSp>
        <p:nvCxnSpPr>
          <p:cNvPr id="13" name="Connecteur droit avec flèche 12"/>
          <p:cNvCxnSpPr>
            <a:stCxn id="12" idx="1"/>
          </p:cNvCxnSpPr>
          <p:nvPr/>
        </p:nvCxnSpPr>
        <p:spPr>
          <a:xfrm flipH="1">
            <a:off x="3454400" y="3537914"/>
            <a:ext cx="3387493" cy="16307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841893" y="4078057"/>
            <a:ext cx="428330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ROM de l’image de la plateforme avec </a:t>
            </a:r>
            <a:r>
              <a:rPr lang="fr-FR" sz="1600" dirty="0" err="1" smtClean="0"/>
              <a:t>enable</a:t>
            </a:r>
            <a:endParaRPr lang="fr-FR" sz="1600" dirty="0" smtClean="0"/>
          </a:p>
        </p:txBody>
      </p:sp>
      <p:cxnSp>
        <p:nvCxnSpPr>
          <p:cNvPr id="20" name="Connecteur droit avec flèche 19"/>
          <p:cNvCxnSpPr>
            <a:stCxn id="19" idx="1"/>
          </p:cNvCxnSpPr>
          <p:nvPr/>
        </p:nvCxnSpPr>
        <p:spPr>
          <a:xfrm flipH="1">
            <a:off x="5537201" y="4247334"/>
            <a:ext cx="1304692" cy="1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841893" y="5471435"/>
            <a:ext cx="372450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ROM de l’image de la balle avec </a:t>
            </a:r>
            <a:r>
              <a:rPr lang="fr-FR" sz="1600" dirty="0" err="1" smtClean="0"/>
              <a:t>enable</a:t>
            </a:r>
            <a:endParaRPr lang="fr-FR" sz="1600" dirty="0" smtClean="0"/>
          </a:p>
        </p:txBody>
      </p:sp>
      <p:cxnSp>
        <p:nvCxnSpPr>
          <p:cNvPr id="28" name="Connecteur droit avec flèche 27"/>
          <p:cNvCxnSpPr>
            <a:stCxn id="27" idx="1"/>
          </p:cNvCxnSpPr>
          <p:nvPr/>
        </p:nvCxnSpPr>
        <p:spPr>
          <a:xfrm flipH="1" flipV="1">
            <a:off x="5448300" y="5638800"/>
            <a:ext cx="1393593" cy="1912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6841893" y="4662382"/>
            <a:ext cx="4283307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Calcule l’adresse de la ROM de la plateforme correspondant au pixel que l’on veut afficher</a:t>
            </a:r>
            <a:endParaRPr lang="fr-FR" sz="1400" dirty="0" smtClean="0"/>
          </a:p>
        </p:txBody>
      </p:sp>
      <p:cxnSp>
        <p:nvCxnSpPr>
          <p:cNvPr id="33" name="Connecteur droit avec flèche 32"/>
          <p:cNvCxnSpPr>
            <a:stCxn id="32" idx="1"/>
          </p:cNvCxnSpPr>
          <p:nvPr/>
        </p:nvCxnSpPr>
        <p:spPr>
          <a:xfrm flipH="1">
            <a:off x="3454401" y="4954770"/>
            <a:ext cx="3387492" cy="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/>
          <p:cNvSpPr txBox="1"/>
          <p:nvPr/>
        </p:nvSpPr>
        <p:spPr>
          <a:xfrm>
            <a:off x="6841893" y="6062930"/>
            <a:ext cx="5045307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Calcule l’adresse de la ROM de la balle correspondant au pixel que l’on veut afficher</a:t>
            </a:r>
            <a:endParaRPr lang="fr-FR" sz="1400" dirty="0" smtClean="0"/>
          </a:p>
        </p:txBody>
      </p:sp>
      <p:cxnSp>
        <p:nvCxnSpPr>
          <p:cNvPr id="39" name="Connecteur droit avec flèche 38"/>
          <p:cNvCxnSpPr>
            <a:stCxn id="38" idx="1"/>
          </p:cNvCxnSpPr>
          <p:nvPr/>
        </p:nvCxnSpPr>
        <p:spPr>
          <a:xfrm flipH="1">
            <a:off x="3454401" y="6355318"/>
            <a:ext cx="3387492" cy="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139700" y="3784600"/>
            <a:ext cx="11747500" cy="293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139700" y="5155429"/>
            <a:ext cx="11747500" cy="293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11</a:t>
            </a:fld>
            <a:endParaRPr lang="fr-FR" noProof="0" dirty="0"/>
          </a:p>
        </p:txBody>
      </p:sp>
      <p:sp>
        <p:nvSpPr>
          <p:cNvPr id="25" name="ZoneTexte 24"/>
          <p:cNvSpPr txBox="1"/>
          <p:nvPr/>
        </p:nvSpPr>
        <p:spPr>
          <a:xfrm>
            <a:off x="13126" y="11781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III – Affichage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III – Affichage</a:t>
            </a:r>
          </a:p>
        </p:txBody>
      </p:sp>
    </p:spTree>
    <p:extLst>
      <p:ext uri="{BB962C8B-B14F-4D97-AF65-F5344CB8AC3E}">
        <p14:creationId xmlns:p14="http://schemas.microsoft.com/office/powerpoint/2010/main" val="19296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2" grpId="0" animBg="1"/>
      <p:bldP spid="12" grpId="1" animBg="1"/>
      <p:bldP spid="19" grpId="0" animBg="1"/>
      <p:bldP spid="19" grpId="1" animBg="1"/>
      <p:bldP spid="27" grpId="0" animBg="1"/>
      <p:bldP spid="27" grpId="1" animBg="1"/>
      <p:bldP spid="32" grpId="0" animBg="1"/>
      <p:bldP spid="32" grpId="1" animBg="1"/>
      <p:bldP spid="38" grpId="0" animBg="1"/>
      <p:bldP spid="3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Différence d’interface entre VGA et HDMI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 </a:t>
            </a:r>
            <a:endParaRPr lang="fr-FR" altLang="zh-CN" dirty="0"/>
          </a:p>
          <a:p>
            <a:r>
              <a:rPr lang="fr-FR" altLang="zh-CN" sz="1600" dirty="0"/>
              <a:t>Un exemple pour un ecran de resolution 640*480</a:t>
            </a:r>
          </a:p>
          <a:p>
            <a:pPr marL="0" indent="0">
              <a:buNone/>
            </a:pPr>
            <a:r>
              <a:rPr lang="fr-FR" altLang="zh-CN" sz="1600" dirty="0"/>
              <a:t>{h_total, h_sync, h_start, h_end} &lt;= {12'd799, 12'd95, 12'd141, 12'd781} </a:t>
            </a:r>
          </a:p>
          <a:p>
            <a:pPr marL="0" indent="0">
              <a:buNone/>
            </a:pPr>
            <a:r>
              <a:rPr lang="fr-FR" altLang="zh-CN" sz="1600" dirty="0"/>
              <a:t>{v_total, v_sync, v_start, v_end} &lt;= {12'd524, 12'd1, 12'd34, 12'd514}</a:t>
            </a:r>
          </a:p>
          <a:p>
            <a:pPr marL="0" indent="0">
              <a:buNone/>
            </a:pPr>
            <a:r>
              <a:rPr lang="fr-FR" altLang="zh-CN" sz="1600" dirty="0"/>
              <a:t>Fréquence BCLK = 799*524*60 Hz = 25120560Hz ~= 25MHz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6" y="2388273"/>
            <a:ext cx="5935323" cy="789933"/>
          </a:xfrm>
          <a:prstGeom prst="rect">
            <a:avLst/>
          </a:prstGeom>
        </p:spPr>
      </p:pic>
      <p:pic>
        <p:nvPicPr>
          <p:cNvPr id="5" name="Image 3">
            <a:extLst>
              <a:ext uri="{FF2B5EF4-FFF2-40B4-BE49-F238E27FC236}">
                <a16:creationId xmlns="" xmlns:a16="http://schemas.microsoft.com/office/drawing/2014/main" id="{8CC30252-4859-4CE0-9636-13619FF73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75" y="3266597"/>
            <a:ext cx="5871833" cy="13764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1C57EF93-C9F4-4658-A078-B50AA417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35" y="2281933"/>
            <a:ext cx="4252328" cy="2507197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III – Affichage</a:t>
            </a:r>
          </a:p>
        </p:txBody>
      </p:sp>
      <p:sp>
        <p:nvSpPr>
          <p:cNvPr id="10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/>
          <a:p>
            <a:pPr rtl="0"/>
            <a:r>
              <a:rPr lang="fr-FR" noProof="0" dirty="0" smtClean="0"/>
              <a:t>12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032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Score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731" t="17154" r="5659" b="22609"/>
          <a:stretch/>
        </p:blipFill>
        <p:spPr>
          <a:xfrm>
            <a:off x="4069861" y="1970198"/>
            <a:ext cx="7413388" cy="3338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609600" y="1970198"/>
            <a:ext cx="3048000" cy="452431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Le score se compose:</a:t>
            </a:r>
          </a:p>
          <a:p>
            <a:r>
              <a:rPr lang="fr-FR" dirty="0" smtClean="0"/>
              <a:t>- d’un score proportionnel au nombre de briques tuées (+5 par brique)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d’un bonus de temps</a:t>
            </a:r>
          </a:p>
          <a:p>
            <a:endParaRPr lang="fr-FR" dirty="0" smtClean="0"/>
          </a:p>
          <a:p>
            <a:r>
              <a:rPr lang="fr-FR" dirty="0" smtClean="0"/>
              <a:t>=&gt; </a:t>
            </a:r>
            <a:r>
              <a:rPr lang="fr-FR" b="1" dirty="0" err="1" smtClean="0"/>
              <a:t>Compteur_score</a:t>
            </a:r>
            <a:endParaRPr lang="fr-FR" b="1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 smtClean="0"/>
              <a:t>Seul le score de briques s’affiche pendant la partie</a:t>
            </a:r>
          </a:p>
          <a:p>
            <a:endParaRPr lang="fr-FR" dirty="0"/>
          </a:p>
          <a:p>
            <a:r>
              <a:rPr lang="fr-FR" dirty="0" smtClean="0"/>
              <a:t>Bonus de temps: </a:t>
            </a:r>
            <a:r>
              <a:rPr lang="fr-FR" dirty="0" err="1" smtClean="0"/>
              <a:t>leds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=&gt; </a:t>
            </a:r>
            <a:r>
              <a:rPr lang="fr-FR" b="1" dirty="0" err="1"/>
              <a:t>A</a:t>
            </a:r>
            <a:r>
              <a:rPr lang="fr-FR" b="1" dirty="0" err="1" smtClean="0"/>
              <a:t>fficheur_score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3105339" y="3440317"/>
            <a:ext cx="3032911" cy="35308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V="1">
            <a:off x="2879002" y="4943192"/>
            <a:ext cx="3195873" cy="74238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13</a:t>
            </a:fld>
            <a:endParaRPr lang="fr-FR" noProof="0" dirty="0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IV – Compléments</a:t>
            </a:r>
          </a:p>
        </p:txBody>
      </p:sp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Vie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62" t="42505" r="2836" b="20852"/>
          <a:stretch/>
        </p:blipFill>
        <p:spPr>
          <a:xfrm>
            <a:off x="517793" y="2027104"/>
            <a:ext cx="11344955" cy="2952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3761051" y="5483321"/>
            <a:ext cx="485843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vies qui s’affichent sur 3 </a:t>
            </a:r>
            <a:r>
              <a:rPr lang="fr-FR" dirty="0" err="1" smtClean="0"/>
              <a:t>leds</a:t>
            </a:r>
            <a:r>
              <a:rPr lang="fr-FR" dirty="0" smtClean="0"/>
              <a:t> vertes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14</a:t>
            </a:fld>
            <a:endParaRPr lang="fr-FR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IV – Compléments</a:t>
            </a:r>
          </a:p>
        </p:txBody>
      </p:sp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la pause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19048" t="36296" r="18175" b="39460"/>
          <a:stretch/>
        </p:blipFill>
        <p:spPr>
          <a:xfrm>
            <a:off x="917875" y="4074935"/>
            <a:ext cx="10045700" cy="2424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ZoneTexte 15"/>
          <p:cNvSpPr txBox="1"/>
          <p:nvPr/>
        </p:nvSpPr>
        <p:spPr>
          <a:xfrm>
            <a:off x="2013018" y="1929960"/>
            <a:ext cx="3927707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Mise en pause lorsque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Démarrage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Perdu mais encore des vies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Bouton</a:t>
            </a:r>
            <a:endParaRPr lang="fr-FR" sz="1600" dirty="0"/>
          </a:p>
          <a:p>
            <a:endParaRPr lang="fr-FR" sz="1600" dirty="0" smtClean="0"/>
          </a:p>
          <a:p>
            <a:r>
              <a:rPr lang="fr-FR" sz="1600" dirty="0" smtClean="0"/>
              <a:t>Fin de la partie lorsque 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Gagné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Perdu et aucune vie restante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86" y="704088"/>
            <a:ext cx="4672267" cy="3088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15</a:t>
            </a:fld>
            <a:endParaRPr lang="fr-FR" noProof="0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IV – Compléments</a:t>
            </a:r>
          </a:p>
        </p:txBody>
      </p:sp>
    </p:spTree>
    <p:extLst>
      <p:ext uri="{BB962C8B-B14F-4D97-AF65-F5344CB8AC3E}">
        <p14:creationId xmlns:p14="http://schemas.microsoft.com/office/powerpoint/2010/main" val="258638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IP Audio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L’ interface se compose de </a:t>
            </a:r>
            <a:r>
              <a:rPr lang="en-US" altLang="zh-CN" dirty="0"/>
              <a:t>4</a:t>
            </a:r>
            <a:r>
              <a:rPr lang="en-US" dirty="0"/>
              <a:t> entrées </a:t>
            </a:r>
            <a:r>
              <a:rPr lang="en-US" altLang="zh-CN" dirty="0" err="1"/>
              <a:t>principales</a:t>
            </a:r>
            <a:r>
              <a:rPr lang="en-US" dirty="0"/>
              <a:t>:  </a:t>
            </a:r>
            <a:r>
              <a:rPr lang="en-US" dirty="0" err="1"/>
              <a:t>mclk</a:t>
            </a:r>
            <a:r>
              <a:rPr lang="en-US" dirty="0"/>
              <a:t>, </a:t>
            </a:r>
            <a:r>
              <a:rPr lang="en-US" dirty="0" err="1"/>
              <a:t>bclk</a:t>
            </a:r>
            <a:r>
              <a:rPr lang="en-US" dirty="0"/>
              <a:t>, PBDAT et PBLRC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fr-CA" dirty="0"/>
              <a:t>En général, mclk suit la loi:</a:t>
            </a:r>
          </a:p>
          <a:p>
            <a:pPr marL="0" indent="0">
              <a:buNone/>
            </a:pPr>
            <a:r>
              <a:rPr lang="fr-CA" dirty="0"/>
              <a:t>F</a:t>
            </a:r>
            <a:r>
              <a:rPr lang="en-US" altLang="zh-CN" dirty="0"/>
              <a:t>r</a:t>
            </a:r>
            <a:r>
              <a:rPr lang="fr-CA" altLang="zh-CN" dirty="0"/>
              <a:t>é</a:t>
            </a:r>
            <a:r>
              <a:rPr lang="en-US" altLang="zh-CN" dirty="0" err="1"/>
              <a:t>quence_m</a:t>
            </a:r>
            <a:r>
              <a:rPr lang="fr-CA" dirty="0"/>
              <a:t>clk = 256*</a:t>
            </a:r>
            <a:r>
              <a:rPr lang="fr-CA" altLang="zh-CN" dirty="0"/>
              <a:t>F</a:t>
            </a:r>
            <a:r>
              <a:rPr lang="en-US" altLang="zh-CN" dirty="0"/>
              <a:t>r</a:t>
            </a:r>
            <a:r>
              <a:rPr lang="fr-CA" altLang="zh-CN" dirty="0"/>
              <a:t>é</a:t>
            </a:r>
            <a:r>
              <a:rPr lang="en-US" altLang="zh-CN" dirty="0" err="1"/>
              <a:t>quence_LRC</a:t>
            </a:r>
            <a:endParaRPr lang="fr-CA" dirty="0"/>
          </a:p>
          <a:p>
            <a:pPr marL="0" indent="0">
              <a:buNone/>
            </a:pPr>
            <a:r>
              <a:rPr lang="fr-CA" altLang="zh-CN" dirty="0"/>
              <a:t>F</a:t>
            </a:r>
            <a:r>
              <a:rPr lang="en-US" altLang="zh-CN" dirty="0"/>
              <a:t>r</a:t>
            </a:r>
            <a:r>
              <a:rPr lang="fr-CA" altLang="zh-CN" dirty="0"/>
              <a:t>é</a:t>
            </a:r>
            <a:r>
              <a:rPr lang="en-US" altLang="zh-CN" dirty="0" err="1"/>
              <a:t>quence_bclk</a:t>
            </a:r>
            <a:r>
              <a:rPr lang="en-US" altLang="zh-CN" dirty="0"/>
              <a:t> </a:t>
            </a:r>
            <a:r>
              <a:rPr lang="fr-CA" altLang="zh-CN" dirty="0"/>
              <a:t>= 32*F</a:t>
            </a:r>
            <a:r>
              <a:rPr lang="en-US" altLang="zh-CN" dirty="0"/>
              <a:t>r</a:t>
            </a:r>
            <a:r>
              <a:rPr lang="fr-CA" altLang="zh-CN" dirty="0"/>
              <a:t>é</a:t>
            </a:r>
            <a:r>
              <a:rPr lang="en-US" altLang="zh-CN" dirty="0" err="1"/>
              <a:t>quence_LRC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 err="1"/>
              <a:t>Extraire</a:t>
            </a:r>
            <a:r>
              <a:rPr lang="en-US" altLang="zh-CN" dirty="0"/>
              <a:t> les Data </a:t>
            </a:r>
            <a:r>
              <a:rPr lang="en-US" altLang="zh-CN" dirty="0" err="1"/>
              <a:t>d’une</a:t>
            </a:r>
            <a:r>
              <a:rPr lang="en-US" altLang="zh-CN" dirty="0"/>
              <a:t> musique</a:t>
            </a:r>
          </a:p>
          <a:p>
            <a:pPr marL="0" indent="0">
              <a:buNone/>
            </a:pPr>
            <a:r>
              <a:rPr lang="en-US" altLang="zh-CN" dirty="0"/>
              <a:t> d’un </a:t>
            </a:r>
            <a:r>
              <a:rPr lang="en-US" altLang="zh-CN" dirty="0" err="1"/>
              <a:t>fichier</a:t>
            </a:r>
            <a:r>
              <a:rPr lang="en-US" altLang="zh-CN" dirty="0"/>
              <a:t> </a:t>
            </a:r>
            <a:r>
              <a:rPr lang="en-US" altLang="zh-CN" dirty="0" err="1"/>
              <a:t>mif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17" y="4496503"/>
            <a:ext cx="5710401" cy="18280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BA60BE92-A9F1-4AE9-97FF-94EB1D582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860" y="2580014"/>
            <a:ext cx="4751079" cy="182809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IV – Compléments</a:t>
            </a:r>
          </a:p>
        </p:txBody>
      </p:sp>
      <p:sp>
        <p:nvSpPr>
          <p:cNvPr id="7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0566400" y="6356351"/>
            <a:ext cx="1016000" cy="365125"/>
          </a:xfrm>
        </p:spPr>
        <p:txBody>
          <a:bodyPr/>
          <a:lstStyle/>
          <a:p>
            <a:pPr rtl="0"/>
            <a:r>
              <a:rPr lang="fr-FR" noProof="0" dirty="0" smtClean="0"/>
              <a:t>16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9947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17</a:t>
            </a:fld>
            <a:endParaRPr lang="fr-FR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70" y="1060704"/>
            <a:ext cx="6808715" cy="55967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 – Ressources</a:t>
            </a:r>
          </a:p>
        </p:txBody>
      </p:sp>
    </p:spTree>
    <p:extLst>
      <p:ext uri="{BB962C8B-B14F-4D97-AF65-F5344CB8AC3E}">
        <p14:creationId xmlns:p14="http://schemas.microsoft.com/office/powerpoint/2010/main" val="319287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62765" r="9534" b="10000"/>
          <a:stretch/>
        </p:blipFill>
        <p:spPr>
          <a:xfrm>
            <a:off x="3325368" y="2015672"/>
            <a:ext cx="5614416" cy="15666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/>
          <p:cNvSpPr txBox="1"/>
          <p:nvPr/>
        </p:nvSpPr>
        <p:spPr>
          <a:xfrm>
            <a:off x="1740322" y="1426670"/>
            <a:ext cx="737702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Score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3995928" y="2201600"/>
            <a:ext cx="109728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stCxn id="7" idx="3"/>
            <a:endCxn id="8" idx="1"/>
          </p:cNvCxnSpPr>
          <p:nvPr/>
        </p:nvCxnSpPr>
        <p:spPr>
          <a:xfrm>
            <a:off x="2478024" y="1611336"/>
            <a:ext cx="1517904" cy="811506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36228" y="2004272"/>
            <a:ext cx="1641796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Temps restant</a:t>
            </a:r>
          </a:p>
          <a:p>
            <a:r>
              <a:rPr lang="fr-FR" sz="1400" dirty="0" smtClean="0"/>
              <a:t>pour points bonus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995928" y="2662372"/>
            <a:ext cx="1773936" cy="216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>
            <a:stCxn id="10" idx="3"/>
            <a:endCxn id="11" idx="1"/>
          </p:cNvCxnSpPr>
          <p:nvPr/>
        </p:nvCxnSpPr>
        <p:spPr>
          <a:xfrm>
            <a:off x="2478024" y="2296660"/>
            <a:ext cx="1517904" cy="473712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18024" y="2796485"/>
            <a:ext cx="2160000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Reset</a:t>
            </a:r>
          </a:p>
          <a:p>
            <a:r>
              <a:rPr lang="fr-FR" sz="1400" dirty="0" smtClean="0"/>
              <a:t>Rechargement du niveau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3648456" y="2856907"/>
            <a:ext cx="225552" cy="29566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>
            <a:stCxn id="13" idx="3"/>
            <a:endCxn id="14" idx="1"/>
          </p:cNvCxnSpPr>
          <p:nvPr/>
        </p:nvCxnSpPr>
        <p:spPr>
          <a:xfrm flipV="1">
            <a:off x="2478024" y="3004742"/>
            <a:ext cx="1170432" cy="84131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 flipH="1">
            <a:off x="9787128" y="1756882"/>
            <a:ext cx="1584000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Vies restantes</a:t>
            </a:r>
          </a:p>
        </p:txBody>
      </p:sp>
      <p:sp>
        <p:nvSpPr>
          <p:cNvPr id="19" name="Rectangle à coins arrondis 18"/>
          <p:cNvSpPr/>
          <p:nvPr/>
        </p:nvSpPr>
        <p:spPr>
          <a:xfrm flipH="1">
            <a:off x="6720840" y="2662371"/>
            <a:ext cx="591312" cy="21600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avec flèche 19"/>
          <p:cNvCxnSpPr>
            <a:stCxn id="18" idx="3"/>
            <a:endCxn id="19" idx="1"/>
          </p:cNvCxnSpPr>
          <p:nvPr/>
        </p:nvCxnSpPr>
        <p:spPr>
          <a:xfrm flipH="1">
            <a:off x="7312152" y="1941548"/>
            <a:ext cx="2474976" cy="828824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93341" y="3589530"/>
            <a:ext cx="188468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Choix du niveau</a:t>
            </a:r>
          </a:p>
        </p:txBody>
      </p:sp>
      <p:sp>
        <p:nvSpPr>
          <p:cNvPr id="22" name="Rectangle à coins arrondis 21"/>
          <p:cNvSpPr/>
          <p:nvPr/>
        </p:nvSpPr>
        <p:spPr>
          <a:xfrm>
            <a:off x="5768297" y="2931334"/>
            <a:ext cx="477055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stCxn id="21" idx="3"/>
            <a:endCxn id="22" idx="1"/>
          </p:cNvCxnSpPr>
          <p:nvPr/>
        </p:nvCxnSpPr>
        <p:spPr>
          <a:xfrm flipV="1">
            <a:off x="2478024" y="3152576"/>
            <a:ext cx="3290273" cy="62162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 flipH="1">
            <a:off x="9787128" y="2372980"/>
            <a:ext cx="1404000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En jeu</a:t>
            </a:r>
          </a:p>
          <a:p>
            <a:r>
              <a:rPr lang="fr-FR" sz="1400" dirty="0" smtClean="0"/>
              <a:t>Éteint en pause</a:t>
            </a:r>
          </a:p>
        </p:txBody>
      </p:sp>
      <p:sp>
        <p:nvSpPr>
          <p:cNvPr id="25" name="Rectangle à coins arrondis 24"/>
          <p:cNvSpPr/>
          <p:nvPr/>
        </p:nvSpPr>
        <p:spPr>
          <a:xfrm flipH="1">
            <a:off x="7830312" y="2710768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/>
          <p:cNvCxnSpPr>
            <a:stCxn id="24" idx="3"/>
            <a:endCxn id="25" idx="1"/>
          </p:cNvCxnSpPr>
          <p:nvPr/>
        </p:nvCxnSpPr>
        <p:spPr>
          <a:xfrm flipH="1">
            <a:off x="7997952" y="2665368"/>
            <a:ext cx="1789176" cy="155683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à coins arrondis 26"/>
          <p:cNvSpPr/>
          <p:nvPr/>
        </p:nvSpPr>
        <p:spPr>
          <a:xfrm>
            <a:off x="6295601" y="2931334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>
          <a:xfrm>
            <a:off x="6729984" y="2931334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à coins arrondis 28"/>
          <p:cNvSpPr/>
          <p:nvPr/>
        </p:nvSpPr>
        <p:spPr>
          <a:xfrm>
            <a:off x="7601952" y="2945489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/>
          <p:cNvSpPr txBox="1"/>
          <p:nvPr/>
        </p:nvSpPr>
        <p:spPr>
          <a:xfrm>
            <a:off x="3325368" y="3828657"/>
            <a:ext cx="2321469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Déplacement gauche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6847545" y="3828657"/>
            <a:ext cx="2092239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Déplacement droit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9781024" y="3202085"/>
            <a:ext cx="166494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Lancer / Pause</a:t>
            </a:r>
          </a:p>
        </p:txBody>
      </p:sp>
      <p:cxnSp>
        <p:nvCxnSpPr>
          <p:cNvPr id="33" name="Connecteur droit avec flèche 32"/>
          <p:cNvCxnSpPr>
            <a:stCxn id="32" idx="1"/>
            <a:endCxn id="29" idx="3"/>
          </p:cNvCxnSpPr>
          <p:nvPr/>
        </p:nvCxnSpPr>
        <p:spPr>
          <a:xfrm flipH="1" flipV="1">
            <a:off x="7997952" y="3166731"/>
            <a:ext cx="1783072" cy="22002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>
            <a:stCxn id="27" idx="2"/>
            <a:endCxn id="30" idx="0"/>
          </p:cNvCxnSpPr>
          <p:nvPr/>
        </p:nvCxnSpPr>
        <p:spPr>
          <a:xfrm flipH="1">
            <a:off x="4486103" y="3373818"/>
            <a:ext cx="2007498" cy="454839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31" idx="0"/>
            <a:endCxn id="28" idx="2"/>
          </p:cNvCxnSpPr>
          <p:nvPr/>
        </p:nvCxnSpPr>
        <p:spPr>
          <a:xfrm flipH="1" flipV="1">
            <a:off x="6927984" y="3373818"/>
            <a:ext cx="965681" cy="454839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à coins arrondis 35"/>
          <p:cNvSpPr/>
          <p:nvPr/>
        </p:nvSpPr>
        <p:spPr>
          <a:xfrm flipH="1">
            <a:off x="6035040" y="2657806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à coins arrondis 36"/>
          <p:cNvSpPr/>
          <p:nvPr/>
        </p:nvSpPr>
        <p:spPr>
          <a:xfrm flipH="1">
            <a:off x="6255293" y="2661936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4847516" y="1396516"/>
            <a:ext cx="799321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Perdu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6847545" y="1396516"/>
            <a:ext cx="84991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Gagné</a:t>
            </a:r>
          </a:p>
        </p:txBody>
      </p:sp>
      <p:cxnSp>
        <p:nvCxnSpPr>
          <p:cNvPr id="40" name="Connecteur droit avec flèche 39"/>
          <p:cNvCxnSpPr>
            <a:stCxn id="36" idx="0"/>
            <a:endCxn id="38" idx="2"/>
          </p:cNvCxnSpPr>
          <p:nvPr/>
        </p:nvCxnSpPr>
        <p:spPr>
          <a:xfrm flipH="1" flipV="1">
            <a:off x="5247177" y="1765848"/>
            <a:ext cx="871683" cy="891958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>
            <a:stCxn id="37" idx="0"/>
            <a:endCxn id="39" idx="2"/>
          </p:cNvCxnSpPr>
          <p:nvPr/>
        </p:nvCxnSpPr>
        <p:spPr>
          <a:xfrm flipV="1">
            <a:off x="6339113" y="1765848"/>
            <a:ext cx="933389" cy="896088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595872" y="5143347"/>
            <a:ext cx="2081901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Plateforme</a:t>
            </a:r>
            <a:endParaRPr lang="fr-FR" dirty="0" smtClean="0"/>
          </a:p>
        </p:txBody>
      </p:sp>
      <p:graphicFrame>
        <p:nvGraphicFramePr>
          <p:cNvPr id="43" name="Tableau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141115"/>
              </p:ext>
            </p:extLst>
          </p:nvPr>
        </p:nvGraphicFramePr>
        <p:xfrm>
          <a:off x="9595871" y="5543457"/>
          <a:ext cx="2081902" cy="8782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81902">
                  <a:extLst>
                    <a:ext uri="{9D8B030D-6E8A-4147-A177-3AD203B41FA5}">
                      <a16:colId xmlns:a16="http://schemas.microsoft.com/office/drawing/2014/main" xmlns="" val="2198214609"/>
                    </a:ext>
                  </a:extLst>
                </a:gridCol>
              </a:tblGrid>
              <a:tr h="8782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453841"/>
                  </a:ext>
                </a:extLst>
              </a:tr>
            </a:tbl>
          </a:graphicData>
        </a:graphic>
      </p:graphicFrame>
      <p:sp>
        <p:nvSpPr>
          <p:cNvPr id="44" name="ZoneTexte 43"/>
          <p:cNvSpPr txBox="1"/>
          <p:nvPr/>
        </p:nvSpPr>
        <p:spPr>
          <a:xfrm>
            <a:off x="7525809" y="5143347"/>
            <a:ext cx="2070064" cy="4001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Balle</a:t>
            </a:r>
            <a:endParaRPr lang="fr-FR" dirty="0" smtClean="0"/>
          </a:p>
        </p:txBody>
      </p:sp>
      <p:graphicFrame>
        <p:nvGraphicFramePr>
          <p:cNvPr id="45" name="Tableau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35645"/>
              </p:ext>
            </p:extLst>
          </p:nvPr>
        </p:nvGraphicFramePr>
        <p:xfrm>
          <a:off x="7537645" y="5543457"/>
          <a:ext cx="2046391" cy="87826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6391">
                  <a:extLst>
                    <a:ext uri="{9D8B030D-6E8A-4147-A177-3AD203B41FA5}">
                      <a16:colId xmlns:a16="http://schemas.microsoft.com/office/drawing/2014/main" xmlns="" val="2198214609"/>
                    </a:ext>
                  </a:extLst>
                </a:gridCol>
              </a:tblGrid>
              <a:tr h="87826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453841"/>
                  </a:ext>
                </a:extLst>
              </a:tr>
            </a:tbl>
          </a:graphicData>
        </a:graphic>
      </p:graphicFrame>
      <p:grpSp>
        <p:nvGrpSpPr>
          <p:cNvPr id="46" name="Groupe 45"/>
          <p:cNvGrpSpPr/>
          <p:nvPr/>
        </p:nvGrpSpPr>
        <p:grpSpPr>
          <a:xfrm>
            <a:off x="438370" y="5143347"/>
            <a:ext cx="7099275" cy="910040"/>
            <a:chOff x="362555" y="4191356"/>
            <a:chExt cx="7099275" cy="910040"/>
          </a:xfrm>
        </p:grpSpPr>
        <p:grpSp>
          <p:nvGrpSpPr>
            <p:cNvPr id="47" name="Groupe 46"/>
            <p:cNvGrpSpPr/>
            <p:nvPr/>
          </p:nvGrpSpPr>
          <p:grpSpPr>
            <a:xfrm>
              <a:off x="374392" y="4592463"/>
              <a:ext cx="7087438" cy="508933"/>
              <a:chOff x="-9389" y="4224163"/>
              <a:chExt cx="7087438" cy="508933"/>
            </a:xfrm>
          </p:grpSpPr>
          <p:pic>
            <p:nvPicPr>
              <p:cNvPr id="49" name="Image 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89" y="4227084"/>
                <a:ext cx="1018120" cy="506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0" name="Image 4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9342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684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2" name="Image 5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4557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3" name="Image 5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0430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4" name="Image 5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303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5" name="Image 5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176" y="4224163"/>
                <a:ext cx="1015873" cy="50793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sp>
          <p:nvSpPr>
            <p:cNvPr id="48" name="ZoneTexte 47"/>
            <p:cNvSpPr txBox="1"/>
            <p:nvPr/>
          </p:nvSpPr>
          <p:spPr>
            <a:xfrm>
              <a:off x="362555" y="4191356"/>
              <a:ext cx="7087438" cy="40011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Briques</a:t>
              </a:r>
              <a:endParaRPr lang="fr-FR" dirty="0" smtClean="0"/>
            </a:p>
          </p:txBody>
        </p:sp>
      </p:grpSp>
      <p:graphicFrame>
        <p:nvGraphicFramePr>
          <p:cNvPr id="56" name="Tableau 55"/>
          <p:cNvGraphicFramePr>
            <a:graphicFrameLocks noGrp="1"/>
          </p:cNvGraphicFramePr>
          <p:nvPr>
            <p:extLst/>
          </p:nvPr>
        </p:nvGraphicFramePr>
        <p:xfrm>
          <a:off x="450208" y="6050882"/>
          <a:ext cx="7087437" cy="3708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2491">
                  <a:extLst>
                    <a:ext uri="{9D8B030D-6E8A-4147-A177-3AD203B41FA5}">
                      <a16:colId xmlns:a16="http://schemas.microsoft.com/office/drawing/2014/main" xmlns="" val="3655333640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2226936751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575706990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779489752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1579359487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1015580139"/>
                    </a:ext>
                  </a:extLst>
                </a:gridCol>
                <a:gridCol w="1012491">
                  <a:extLst>
                    <a:ext uri="{9D8B030D-6E8A-4147-A177-3AD203B41FA5}">
                      <a16:colId xmlns:a16="http://schemas.microsoft.com/office/drawing/2014/main" xmlns="" val="3439312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93433025"/>
                  </a:ext>
                </a:extLst>
              </a:tr>
            </a:tbl>
          </a:graphicData>
        </a:graphic>
      </p:graphicFrame>
      <p:pic>
        <p:nvPicPr>
          <p:cNvPr id="57" name="Imag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693" y="5826811"/>
            <a:ext cx="253968" cy="253968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36" y="5801411"/>
            <a:ext cx="1523809" cy="253968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38370" y="5143347"/>
            <a:ext cx="11239403" cy="127837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18</a:t>
            </a:fld>
            <a:endParaRPr lang="fr-FR" noProof="0" dirty="0"/>
          </a:p>
        </p:txBody>
      </p:sp>
      <p:sp>
        <p:nvSpPr>
          <p:cNvPr id="60" name="ZoneTexte 59"/>
          <p:cNvSpPr txBox="1"/>
          <p:nvPr/>
        </p:nvSpPr>
        <p:spPr>
          <a:xfrm>
            <a:off x="0" y="0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VI – Démonstration</a:t>
            </a:r>
          </a:p>
        </p:txBody>
      </p:sp>
    </p:spTree>
    <p:extLst>
      <p:ext uri="{BB962C8B-B14F-4D97-AF65-F5344CB8AC3E}">
        <p14:creationId xmlns:p14="http://schemas.microsoft.com/office/powerpoint/2010/main" val="357378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552755"/>
            <a:ext cx="10972800" cy="1889185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Merci de votre attention !</a:t>
            </a:r>
            <a:br>
              <a:rPr lang="fr-FR" dirty="0" smtClean="0"/>
            </a:b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19</a:t>
            </a:fld>
            <a:endParaRPr lang="fr-FR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22" y="3073020"/>
            <a:ext cx="5525155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smtClean="0"/>
              <a:t>Description du fonctionnement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6" t="45968" r="9534" b="10000"/>
          <a:stretch/>
        </p:blipFill>
        <p:spPr>
          <a:xfrm>
            <a:off x="3325368" y="3079572"/>
            <a:ext cx="5614416" cy="25328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1740322" y="3059974"/>
            <a:ext cx="737702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Score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3995928" y="4231716"/>
            <a:ext cx="109728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>
            <a:stCxn id="5" idx="3"/>
            <a:endCxn id="6" idx="1"/>
          </p:cNvCxnSpPr>
          <p:nvPr/>
        </p:nvCxnSpPr>
        <p:spPr>
          <a:xfrm>
            <a:off x="2478024" y="3244640"/>
            <a:ext cx="1517904" cy="1208318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836228" y="3637576"/>
            <a:ext cx="1641796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Temps restant</a:t>
            </a:r>
          </a:p>
          <a:p>
            <a:r>
              <a:rPr lang="fr-FR" sz="1400" dirty="0" smtClean="0"/>
              <a:t>pour points bonus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3995928" y="4692488"/>
            <a:ext cx="1773936" cy="216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>
            <a:stCxn id="10" idx="3"/>
            <a:endCxn id="11" idx="1"/>
          </p:cNvCxnSpPr>
          <p:nvPr/>
        </p:nvCxnSpPr>
        <p:spPr>
          <a:xfrm>
            <a:off x="2478024" y="3929964"/>
            <a:ext cx="1517904" cy="870524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18024" y="4429789"/>
            <a:ext cx="2160000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Reset</a:t>
            </a:r>
          </a:p>
          <a:p>
            <a:r>
              <a:rPr lang="fr-FR" sz="1400" dirty="0" smtClean="0"/>
              <a:t>Rechargement du niveau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3648456" y="4887023"/>
            <a:ext cx="225552" cy="29566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stCxn id="19" idx="3"/>
            <a:endCxn id="20" idx="1"/>
          </p:cNvCxnSpPr>
          <p:nvPr/>
        </p:nvCxnSpPr>
        <p:spPr>
          <a:xfrm>
            <a:off x="2478024" y="4722177"/>
            <a:ext cx="1170432" cy="312681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 flipH="1">
            <a:off x="9787128" y="3407446"/>
            <a:ext cx="1584000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Vies restantes</a:t>
            </a:r>
          </a:p>
        </p:txBody>
      </p:sp>
      <p:sp>
        <p:nvSpPr>
          <p:cNvPr id="26" name="Rectangle à coins arrondis 25"/>
          <p:cNvSpPr/>
          <p:nvPr/>
        </p:nvSpPr>
        <p:spPr>
          <a:xfrm flipH="1">
            <a:off x="6720840" y="4692487"/>
            <a:ext cx="591312" cy="21600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/>
          <p:cNvCxnSpPr>
            <a:stCxn id="25" idx="3"/>
            <a:endCxn id="26" idx="1"/>
          </p:cNvCxnSpPr>
          <p:nvPr/>
        </p:nvCxnSpPr>
        <p:spPr>
          <a:xfrm flipH="1">
            <a:off x="7312152" y="3592112"/>
            <a:ext cx="2474976" cy="1208376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593341" y="5222834"/>
            <a:ext cx="188468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Choix du niveau</a:t>
            </a:r>
          </a:p>
        </p:txBody>
      </p:sp>
      <p:sp>
        <p:nvSpPr>
          <p:cNvPr id="45" name="Rectangle à coins arrondis 44"/>
          <p:cNvSpPr/>
          <p:nvPr/>
        </p:nvSpPr>
        <p:spPr>
          <a:xfrm>
            <a:off x="5768297" y="4961450"/>
            <a:ext cx="477055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avec flèche 45"/>
          <p:cNvCxnSpPr>
            <a:stCxn id="44" idx="3"/>
            <a:endCxn id="45" idx="1"/>
          </p:cNvCxnSpPr>
          <p:nvPr/>
        </p:nvCxnSpPr>
        <p:spPr>
          <a:xfrm flipV="1">
            <a:off x="2478024" y="5182692"/>
            <a:ext cx="3290273" cy="224808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/>
          <p:cNvSpPr txBox="1"/>
          <p:nvPr/>
        </p:nvSpPr>
        <p:spPr>
          <a:xfrm flipH="1">
            <a:off x="9787128" y="4023544"/>
            <a:ext cx="1404000" cy="5847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En jeu</a:t>
            </a:r>
          </a:p>
          <a:p>
            <a:r>
              <a:rPr lang="fr-FR" sz="1400" dirty="0" smtClean="0"/>
              <a:t>Éteint en pause</a:t>
            </a:r>
          </a:p>
        </p:txBody>
      </p:sp>
      <p:sp>
        <p:nvSpPr>
          <p:cNvPr id="53" name="Rectangle à coins arrondis 52"/>
          <p:cNvSpPr/>
          <p:nvPr/>
        </p:nvSpPr>
        <p:spPr>
          <a:xfrm flipH="1">
            <a:off x="7830312" y="4740884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Connecteur droit avec flèche 53"/>
          <p:cNvCxnSpPr>
            <a:stCxn id="52" idx="3"/>
            <a:endCxn id="53" idx="1"/>
          </p:cNvCxnSpPr>
          <p:nvPr/>
        </p:nvCxnSpPr>
        <p:spPr>
          <a:xfrm flipH="1">
            <a:off x="7997952" y="4315932"/>
            <a:ext cx="1789176" cy="535235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à coins arrondis 58"/>
          <p:cNvSpPr/>
          <p:nvPr/>
        </p:nvSpPr>
        <p:spPr>
          <a:xfrm>
            <a:off x="6295601" y="4961450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à coins arrondis 59"/>
          <p:cNvSpPr/>
          <p:nvPr/>
        </p:nvSpPr>
        <p:spPr>
          <a:xfrm>
            <a:off x="6729984" y="4961450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à coins arrondis 60"/>
          <p:cNvSpPr/>
          <p:nvPr/>
        </p:nvSpPr>
        <p:spPr>
          <a:xfrm>
            <a:off x="7601952" y="4975605"/>
            <a:ext cx="396000" cy="44248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/>
          <p:cNvSpPr txBox="1"/>
          <p:nvPr/>
        </p:nvSpPr>
        <p:spPr>
          <a:xfrm>
            <a:off x="3325368" y="6152071"/>
            <a:ext cx="2321469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Déplacement gauche</a:t>
            </a:r>
          </a:p>
        </p:txBody>
      </p:sp>
      <p:sp>
        <p:nvSpPr>
          <p:cNvPr id="63" name="ZoneTexte 62"/>
          <p:cNvSpPr txBox="1"/>
          <p:nvPr/>
        </p:nvSpPr>
        <p:spPr>
          <a:xfrm>
            <a:off x="6847545" y="6152071"/>
            <a:ext cx="2092239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Déplacement droit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9781024" y="4852649"/>
            <a:ext cx="166494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Lancer / Pause</a:t>
            </a:r>
          </a:p>
        </p:txBody>
      </p:sp>
      <p:cxnSp>
        <p:nvCxnSpPr>
          <p:cNvPr id="65" name="Connecteur droit avec flèche 64"/>
          <p:cNvCxnSpPr>
            <a:stCxn id="64" idx="1"/>
            <a:endCxn id="61" idx="3"/>
          </p:cNvCxnSpPr>
          <p:nvPr/>
        </p:nvCxnSpPr>
        <p:spPr>
          <a:xfrm flipH="1">
            <a:off x="7997952" y="5037315"/>
            <a:ext cx="1783072" cy="159532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>
            <a:stCxn id="59" idx="2"/>
            <a:endCxn id="62" idx="0"/>
          </p:cNvCxnSpPr>
          <p:nvPr/>
        </p:nvCxnSpPr>
        <p:spPr>
          <a:xfrm flipH="1">
            <a:off x="4486103" y="5403934"/>
            <a:ext cx="2007498" cy="748137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>
            <a:stCxn id="63" idx="0"/>
            <a:endCxn id="60" idx="2"/>
          </p:cNvCxnSpPr>
          <p:nvPr/>
        </p:nvCxnSpPr>
        <p:spPr>
          <a:xfrm flipH="1" flipV="1">
            <a:off x="6927984" y="5403934"/>
            <a:ext cx="965681" cy="748137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à coins arrondis 76"/>
          <p:cNvSpPr/>
          <p:nvPr/>
        </p:nvSpPr>
        <p:spPr>
          <a:xfrm flipH="1">
            <a:off x="6035040" y="4687922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à coins arrondis 77"/>
          <p:cNvSpPr/>
          <p:nvPr/>
        </p:nvSpPr>
        <p:spPr>
          <a:xfrm flipH="1">
            <a:off x="6255293" y="4692052"/>
            <a:ext cx="167640" cy="22056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ZoneTexte 78"/>
          <p:cNvSpPr txBox="1"/>
          <p:nvPr/>
        </p:nvSpPr>
        <p:spPr>
          <a:xfrm>
            <a:off x="4847516" y="2106794"/>
            <a:ext cx="799321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Perdu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6847545" y="2106794"/>
            <a:ext cx="849913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Gagné</a:t>
            </a:r>
          </a:p>
        </p:txBody>
      </p:sp>
      <p:cxnSp>
        <p:nvCxnSpPr>
          <p:cNvPr id="81" name="Connecteur droit avec flèche 80"/>
          <p:cNvCxnSpPr>
            <a:stCxn id="77" idx="0"/>
            <a:endCxn id="79" idx="2"/>
          </p:cNvCxnSpPr>
          <p:nvPr/>
        </p:nvCxnSpPr>
        <p:spPr>
          <a:xfrm flipH="1" flipV="1">
            <a:off x="5247177" y="2476126"/>
            <a:ext cx="871683" cy="2211796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>
            <a:stCxn id="78" idx="0"/>
            <a:endCxn id="80" idx="2"/>
          </p:cNvCxnSpPr>
          <p:nvPr/>
        </p:nvCxnSpPr>
        <p:spPr>
          <a:xfrm flipV="1">
            <a:off x="6339113" y="2476126"/>
            <a:ext cx="933389" cy="2215926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1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1" grpId="0" animBg="1"/>
      <p:bldP spid="19" grpId="0" animBg="1"/>
      <p:bldP spid="20" grpId="0" animBg="1"/>
      <p:bldP spid="25" grpId="0" animBg="1"/>
      <p:bldP spid="26" grpId="0" animBg="1"/>
      <p:bldP spid="44" grpId="0" animBg="1"/>
      <p:bldP spid="45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Plan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3463" y="2208362"/>
            <a:ext cx="11648537" cy="4649638"/>
          </a:xfrm>
        </p:spPr>
        <p:txBody>
          <a:bodyPr numCol="2" spcCol="720000">
            <a:normAutofit fontScale="85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fr-FR" sz="3200" b="1" u="sng" dirty="0" smtClean="0"/>
              <a:t>I - </a:t>
            </a:r>
            <a:r>
              <a:rPr lang="fr-FR" sz="3200" b="1" u="sng" dirty="0"/>
              <a:t>B</a:t>
            </a:r>
            <a:r>
              <a:rPr lang="fr-FR" sz="3200" b="1" u="sng" dirty="0" smtClean="0"/>
              <a:t>riques et plateforme</a:t>
            </a:r>
          </a:p>
          <a:p>
            <a:pPr marL="0" indent="0">
              <a:buNone/>
            </a:pPr>
            <a:r>
              <a:rPr lang="fr-FR" dirty="0" smtClean="0"/>
              <a:t>     1) Mémoire des briques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   2) Gestion des niveaux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   3) Déplacement de la plateforme</a:t>
            </a:r>
          </a:p>
          <a:p>
            <a:pPr marL="0" indent="0">
              <a:buNone/>
            </a:pPr>
            <a:endParaRPr lang="fr-FR" sz="3200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FR" sz="3200" b="1" u="sng" dirty="0" smtClean="0"/>
              <a:t>II - Dynamique de la balle (NIOS)</a:t>
            </a:r>
          </a:p>
          <a:p>
            <a:pPr marL="0" indent="0">
              <a:buNone/>
            </a:pPr>
            <a:endParaRPr lang="fr-FR" sz="3200" b="1" u="sng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FR" sz="3200" b="1" u="sng" dirty="0" smtClean="0"/>
              <a:t>III - Affichage</a:t>
            </a:r>
          </a:p>
          <a:p>
            <a:pPr marL="0" indent="0">
              <a:buNone/>
            </a:pPr>
            <a:r>
              <a:rPr lang="fr-FR" dirty="0" smtClean="0"/>
              <a:t>     1) Images</a:t>
            </a:r>
          </a:p>
          <a:p>
            <a:pPr marL="0" indent="0">
              <a:buNone/>
            </a:pPr>
            <a:r>
              <a:rPr lang="fr-FR" dirty="0" smtClean="0"/>
              <a:t>     2) Implémentation</a:t>
            </a:r>
          </a:p>
          <a:p>
            <a:pPr marL="0" indent="0">
              <a:buNone/>
            </a:pPr>
            <a:r>
              <a:rPr lang="fr-FR" dirty="0" smtClean="0"/>
              <a:t>     3) Fonctionnement</a:t>
            </a:r>
            <a:endParaRPr lang="fr-FR" sz="3200" dirty="0" smtClean="0"/>
          </a:p>
          <a:p>
            <a:pPr marL="0" indent="0">
              <a:spcAft>
                <a:spcPts val="600"/>
              </a:spcAft>
              <a:buNone/>
            </a:pPr>
            <a:endParaRPr lang="fr-FR" sz="3200" b="1" u="sng" dirty="0" smtClean="0"/>
          </a:p>
          <a:p>
            <a:pPr marL="0" indent="0">
              <a:spcAft>
                <a:spcPts val="600"/>
              </a:spcAft>
              <a:buNone/>
            </a:pPr>
            <a:r>
              <a:rPr lang="fr-FR" sz="3200" b="1" u="sng" dirty="0" smtClean="0"/>
              <a:t>IV - Compléments</a:t>
            </a:r>
          </a:p>
          <a:p>
            <a:pPr marL="0" indent="0">
              <a:buNone/>
            </a:pPr>
            <a:r>
              <a:rPr lang="fr-FR" dirty="0" smtClean="0"/>
              <a:t>     1) Score</a:t>
            </a:r>
          </a:p>
          <a:p>
            <a:pPr marL="0" indent="0">
              <a:buNone/>
            </a:pPr>
            <a:r>
              <a:rPr lang="fr-FR" dirty="0" smtClean="0"/>
              <a:t>     2) Vie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     3) Gestion de la pause</a:t>
            </a:r>
          </a:p>
          <a:p>
            <a:pPr marL="0" indent="0">
              <a:buNone/>
            </a:pPr>
            <a:r>
              <a:rPr lang="fr-FR" dirty="0"/>
              <a:t> </a:t>
            </a:r>
            <a:r>
              <a:rPr lang="fr-FR" dirty="0" smtClean="0"/>
              <a:t>    4) Son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3200" b="1" u="sng" dirty="0"/>
              <a:t>V </a:t>
            </a:r>
            <a:r>
              <a:rPr lang="fr-FR" sz="3200" b="1" u="sng" dirty="0" smtClean="0"/>
              <a:t>- Ressources</a:t>
            </a:r>
          </a:p>
          <a:p>
            <a:pPr marL="0" indent="0">
              <a:buNone/>
            </a:pPr>
            <a:endParaRPr lang="fr-FR" sz="3200" b="1" u="sng" dirty="0"/>
          </a:p>
          <a:p>
            <a:pPr marL="0" indent="0">
              <a:buNone/>
            </a:pPr>
            <a:r>
              <a:rPr lang="fr-FR" sz="3200" b="1" u="sng" dirty="0"/>
              <a:t>VI - Démonstration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0500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Etatbriques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09600" y="1929779"/>
            <a:ext cx="3609860" cy="258532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Gestion de la vie des briques:</a:t>
            </a:r>
          </a:p>
          <a:p>
            <a:endParaRPr lang="fr-FR" b="1" dirty="0" smtClean="0"/>
          </a:p>
          <a:p>
            <a:r>
              <a:rPr lang="fr-FR" b="1" dirty="0" smtClean="0"/>
              <a:t>-Vie sur 3 bits</a:t>
            </a:r>
          </a:p>
          <a:p>
            <a:r>
              <a:rPr lang="fr-FR" b="1" dirty="0" smtClean="0"/>
              <a:t>-Gérer la vie des briques:</a:t>
            </a:r>
          </a:p>
          <a:p>
            <a:r>
              <a:rPr lang="fr-FR" b="1" dirty="0" smtClean="0"/>
              <a:t>       </a:t>
            </a:r>
            <a:r>
              <a:rPr lang="fr-FR" b="1" dirty="0" err="1" smtClean="0"/>
              <a:t>decrementeurvie</a:t>
            </a:r>
            <a:endParaRPr lang="fr-FR" b="1" dirty="0" smtClean="0"/>
          </a:p>
          <a:p>
            <a:r>
              <a:rPr lang="fr-FR" b="1" dirty="0"/>
              <a:t>-Stocker la vie des briques:</a:t>
            </a:r>
          </a:p>
          <a:p>
            <a:r>
              <a:rPr lang="fr-FR" b="1" dirty="0"/>
              <a:t>       </a:t>
            </a:r>
            <a:r>
              <a:rPr lang="fr-FR" b="1" dirty="0" err="1"/>
              <a:t>ram_bricks</a:t>
            </a:r>
            <a:endParaRPr lang="fr-FR" b="1" dirty="0"/>
          </a:p>
          <a:p>
            <a:endParaRPr lang="fr-FR" b="1" dirty="0" smtClean="0"/>
          </a:p>
          <a:p>
            <a:endParaRPr lang="fr-FR" b="1" dirty="0" smtClean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457" t="11883" r="9424" b="19849"/>
          <a:stretch/>
        </p:blipFill>
        <p:spPr>
          <a:xfrm>
            <a:off x="4764739" y="1168321"/>
            <a:ext cx="6817661" cy="37237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ZoneTexte 8"/>
          <p:cNvSpPr txBox="1"/>
          <p:nvPr/>
        </p:nvSpPr>
        <p:spPr>
          <a:xfrm>
            <a:off x="7491469" y="5657333"/>
            <a:ext cx="453895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Simulation de fonctionnement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4"/>
          <a:srcRect l="14315" t="15164" r="6925" b="50358"/>
          <a:stretch/>
        </p:blipFill>
        <p:spPr>
          <a:xfrm>
            <a:off x="1134738" y="5009757"/>
            <a:ext cx="6213512" cy="1700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/>
          <p:cNvSpPr txBox="1"/>
          <p:nvPr/>
        </p:nvSpPr>
        <p:spPr>
          <a:xfrm>
            <a:off x="473726" y="5057169"/>
            <a:ext cx="661012" cy="7848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900" dirty="0"/>
              <a:t> </a:t>
            </a:r>
            <a:r>
              <a:rPr lang="fr-FR" sz="900" dirty="0" smtClean="0"/>
              <a:t>en</a:t>
            </a:r>
          </a:p>
          <a:p>
            <a:r>
              <a:rPr lang="fr-FR" sz="900" dirty="0"/>
              <a:t> </a:t>
            </a:r>
            <a:r>
              <a:rPr lang="fr-FR" sz="900" dirty="0" err="1" smtClean="0"/>
              <a:t>adr</a:t>
            </a:r>
            <a:endParaRPr lang="fr-FR" sz="900" dirty="0" smtClean="0"/>
          </a:p>
          <a:p>
            <a:r>
              <a:rPr lang="fr-FR" sz="900" dirty="0"/>
              <a:t> </a:t>
            </a:r>
            <a:r>
              <a:rPr lang="fr-FR" sz="900" dirty="0" err="1" smtClean="0"/>
              <a:t>br</a:t>
            </a:r>
            <a:endParaRPr lang="fr-FR" sz="900" dirty="0" smtClean="0"/>
          </a:p>
          <a:p>
            <a:r>
              <a:rPr lang="fr-FR" sz="900" dirty="0"/>
              <a:t> </a:t>
            </a:r>
            <a:r>
              <a:rPr lang="fr-FR" sz="900" dirty="0" smtClean="0"/>
              <a:t>vie</a:t>
            </a:r>
          </a:p>
          <a:p>
            <a:r>
              <a:rPr lang="fr-FR" sz="900" dirty="0"/>
              <a:t> </a:t>
            </a:r>
            <a:r>
              <a:rPr lang="fr-FR" sz="900" dirty="0" err="1" smtClean="0"/>
              <a:t>horl</a:t>
            </a:r>
            <a:endParaRPr lang="fr-FR" sz="900" dirty="0" smtClean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3340729" y="3204927"/>
            <a:ext cx="4409037" cy="271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2716040" y="3811509"/>
            <a:ext cx="2779413" cy="108641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4</a:t>
            </a:fld>
            <a:endParaRPr lang="fr-FR" noProof="0" dirty="0"/>
          </a:p>
        </p:txBody>
      </p:sp>
      <p:sp>
        <p:nvSpPr>
          <p:cNvPr id="4" name="ZoneTexte 3"/>
          <p:cNvSpPr txBox="1"/>
          <p:nvPr/>
        </p:nvSpPr>
        <p:spPr>
          <a:xfrm>
            <a:off x="13126" y="11781"/>
            <a:ext cx="78415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 - Briques et plateforme</a:t>
            </a: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Implémentation des niveaux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50432" r="9899" b="11333"/>
          <a:stretch/>
        </p:blipFill>
        <p:spPr>
          <a:xfrm>
            <a:off x="310895" y="3609906"/>
            <a:ext cx="5565573" cy="2982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8" t="26285" r="2125" b="58812"/>
          <a:stretch/>
        </p:blipFill>
        <p:spPr>
          <a:xfrm>
            <a:off x="310896" y="2084832"/>
            <a:ext cx="6300216" cy="1115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5" name="Groupe 24"/>
          <p:cNvGrpSpPr/>
          <p:nvPr/>
        </p:nvGrpSpPr>
        <p:grpSpPr>
          <a:xfrm>
            <a:off x="7215692" y="2267897"/>
            <a:ext cx="4219326" cy="4382655"/>
            <a:chOff x="7215692" y="2084832"/>
            <a:chExt cx="4219326" cy="438265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4"/>
            <a:srcRect l="39505" t="31897" r="27505" b="16629"/>
            <a:stretch/>
          </p:blipFill>
          <p:spPr>
            <a:xfrm>
              <a:off x="7224837" y="2084832"/>
              <a:ext cx="4210181" cy="41056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5"/>
            <a:srcRect l="39619" t="32034" r="48209" b="46755"/>
            <a:stretch/>
          </p:blipFill>
          <p:spPr>
            <a:xfrm>
              <a:off x="9823152" y="4434840"/>
              <a:ext cx="1611866" cy="17556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ZoneTexte 7"/>
            <p:cNvSpPr txBox="1"/>
            <p:nvPr/>
          </p:nvSpPr>
          <p:spPr>
            <a:xfrm>
              <a:off x="7215692" y="6190488"/>
              <a:ext cx="421932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00" dirty="0" smtClean="0"/>
                <a:t>Disposition des briques / </a:t>
              </a:r>
              <a:r>
                <a:rPr lang="fr-FR" sz="1200" dirty="0"/>
                <a:t>Nombre de briques par </a:t>
              </a:r>
              <a:r>
                <a:rPr lang="fr-FR" sz="1200" dirty="0" smtClean="0"/>
                <a:t>niveau</a:t>
              </a:r>
              <a:endParaRPr lang="fr-FR" sz="1200" dirty="0"/>
            </a:p>
          </p:txBody>
        </p:sp>
      </p:grpSp>
      <p:grpSp>
        <p:nvGrpSpPr>
          <p:cNvPr id="20" name="Groupe 19"/>
          <p:cNvGrpSpPr/>
          <p:nvPr/>
        </p:nvGrpSpPr>
        <p:grpSpPr>
          <a:xfrm>
            <a:off x="2157984" y="4748270"/>
            <a:ext cx="5057708" cy="627961"/>
            <a:chOff x="2157984" y="4137660"/>
            <a:chExt cx="4848744" cy="1271622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 flipV="1">
              <a:off x="2157985" y="4137660"/>
              <a:ext cx="4848743" cy="2687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/>
            <p:nvPr/>
          </p:nvCxnSpPr>
          <p:spPr>
            <a:xfrm flipV="1">
              <a:off x="2157984" y="4164532"/>
              <a:ext cx="1" cy="124475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7215691" y="1935813"/>
            <a:ext cx="421932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Fichiers .</a:t>
            </a:r>
            <a:r>
              <a:rPr lang="fr-FR" sz="1600" dirty="0" err="1" smtClean="0"/>
              <a:t>mif</a:t>
            </a:r>
            <a:r>
              <a:rPr lang="fr-FR" sz="1600" dirty="0" smtClean="0"/>
              <a:t> de configuration des niveaux</a:t>
            </a:r>
            <a:endParaRPr lang="fr-FR" sz="1600" dirty="0"/>
          </a:p>
        </p:txBody>
      </p:sp>
      <p:grpSp>
        <p:nvGrpSpPr>
          <p:cNvPr id="34" name="Groupe 33"/>
          <p:cNvGrpSpPr/>
          <p:nvPr/>
        </p:nvGrpSpPr>
        <p:grpSpPr>
          <a:xfrm>
            <a:off x="6611111" y="5165223"/>
            <a:ext cx="3192747" cy="409312"/>
            <a:chOff x="2157984" y="4137660"/>
            <a:chExt cx="4848744" cy="1271622"/>
          </a:xfrm>
        </p:grpSpPr>
        <p:cxnSp>
          <p:nvCxnSpPr>
            <p:cNvPr id="35" name="Connecteur droit avec flèche 34"/>
            <p:cNvCxnSpPr/>
            <p:nvPr/>
          </p:nvCxnSpPr>
          <p:spPr>
            <a:xfrm flipH="1" flipV="1">
              <a:off x="2157985" y="4137660"/>
              <a:ext cx="4848743" cy="2687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 flipV="1">
              <a:off x="2157984" y="4164532"/>
              <a:ext cx="1" cy="1244750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ZoneTexte 36"/>
          <p:cNvSpPr txBox="1"/>
          <p:nvPr/>
        </p:nvSpPr>
        <p:spPr>
          <a:xfrm>
            <a:off x="5976612" y="5570746"/>
            <a:ext cx="126899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Utilisé pour détecter la victoire</a:t>
            </a:r>
            <a:endParaRPr lang="fr-FR" sz="1400" dirty="0"/>
          </a:p>
        </p:txBody>
      </p:sp>
      <p:sp>
        <p:nvSpPr>
          <p:cNvPr id="38" name="Rectangle 37"/>
          <p:cNvSpPr/>
          <p:nvPr/>
        </p:nvSpPr>
        <p:spPr>
          <a:xfrm>
            <a:off x="9042400" y="6437696"/>
            <a:ext cx="2392616" cy="212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/>
          <p:cNvSpPr/>
          <p:nvPr/>
        </p:nvSpPr>
        <p:spPr>
          <a:xfrm>
            <a:off x="9194800" y="4495800"/>
            <a:ext cx="2240216" cy="187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5</a:t>
            </a:fld>
            <a:endParaRPr lang="fr-FR" noProof="0" dirty="0"/>
          </a:p>
        </p:txBody>
      </p:sp>
      <p:sp>
        <p:nvSpPr>
          <p:cNvPr id="21" name="ZoneTexte 20"/>
          <p:cNvSpPr txBox="1"/>
          <p:nvPr/>
        </p:nvSpPr>
        <p:spPr>
          <a:xfrm>
            <a:off x="13126" y="11781"/>
            <a:ext cx="78415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 - Briques et plateforme</a:t>
            </a:r>
          </a:p>
        </p:txBody>
      </p:sp>
    </p:spTree>
    <p:extLst>
      <p:ext uri="{BB962C8B-B14F-4D97-AF65-F5344CB8AC3E}">
        <p14:creationId xmlns:p14="http://schemas.microsoft.com/office/powerpoint/2010/main" val="9206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  <p:bldP spid="38" grpId="0" animBg="1"/>
      <p:bldP spid="38" grpId="1" animBg="1"/>
      <p:bldP spid="39" grpId="0" animBg="1"/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Déplacement de la plateforme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32972" t="23976" r="18628" b="50358"/>
          <a:stretch/>
        </p:blipFill>
        <p:spPr>
          <a:xfrm>
            <a:off x="407623" y="2258457"/>
            <a:ext cx="7744859" cy="25669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à coins arrondis 5"/>
          <p:cNvSpPr/>
          <p:nvPr/>
        </p:nvSpPr>
        <p:spPr>
          <a:xfrm>
            <a:off x="1139707" y="3552939"/>
            <a:ext cx="3168000" cy="1224000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52705" y="5236756"/>
            <a:ext cx="4742004" cy="9387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 smtClean="0"/>
              <a:t>Logique de gestion du reset de la plateforme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Si reset / chargement de niveau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Si perdu, mais encore des vies</a:t>
            </a:r>
          </a:p>
        </p:txBody>
      </p:sp>
      <p:cxnSp>
        <p:nvCxnSpPr>
          <p:cNvPr id="8" name="Connecteur droit avec flèche 7"/>
          <p:cNvCxnSpPr>
            <a:stCxn id="6" idx="2"/>
            <a:endCxn id="7" idx="0"/>
          </p:cNvCxnSpPr>
          <p:nvPr/>
        </p:nvCxnSpPr>
        <p:spPr>
          <a:xfrm>
            <a:off x="2723707" y="4776939"/>
            <a:ext cx="0" cy="459817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3646895" y="3130553"/>
            <a:ext cx="969171" cy="251625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311681" y="5236756"/>
            <a:ext cx="2154030" cy="83099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Autorise un seul déplacement de la plateforme par image</a:t>
            </a:r>
          </a:p>
        </p:txBody>
      </p:sp>
      <p:cxnSp>
        <p:nvCxnSpPr>
          <p:cNvPr id="19" name="Connecteur droit avec flèche 18"/>
          <p:cNvCxnSpPr>
            <a:stCxn id="18" idx="0"/>
            <a:endCxn id="17" idx="3"/>
          </p:cNvCxnSpPr>
          <p:nvPr/>
        </p:nvCxnSpPr>
        <p:spPr>
          <a:xfrm flipH="1" flipV="1">
            <a:off x="4616066" y="3256366"/>
            <a:ext cx="1772630" cy="198039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à coins arrondis 30"/>
          <p:cNvSpPr/>
          <p:nvPr/>
        </p:nvSpPr>
        <p:spPr>
          <a:xfrm>
            <a:off x="6851364" y="2522789"/>
            <a:ext cx="1260000" cy="308546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8696093" y="2507785"/>
            <a:ext cx="2886307" cy="33855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Position horizontale en pixels</a:t>
            </a:r>
          </a:p>
        </p:txBody>
      </p:sp>
      <p:cxnSp>
        <p:nvCxnSpPr>
          <p:cNvPr id="33" name="Connecteur droit avec flèche 32"/>
          <p:cNvCxnSpPr>
            <a:stCxn id="32" idx="1"/>
            <a:endCxn id="31" idx="3"/>
          </p:cNvCxnSpPr>
          <p:nvPr/>
        </p:nvCxnSpPr>
        <p:spPr>
          <a:xfrm flipH="1">
            <a:off x="8111364" y="2677062"/>
            <a:ext cx="584729" cy="0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8696093" y="3507036"/>
            <a:ext cx="3257208" cy="24006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dirty="0" smtClean="0"/>
              <a:t>Compteur en VHDL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600" dirty="0" smtClean="0"/>
              <a:t>Incrémenté de 4 lorsque le bouton droit est appuyé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fr-FR" sz="1600" dirty="0" smtClean="0"/>
              <a:t>Décrémenté de 4 lorsque le bouton gauche est appuyé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Reste dans la limite [0, 520]</a:t>
            </a:r>
          </a:p>
          <a:p>
            <a:pPr>
              <a:spcAft>
                <a:spcPts val="600"/>
              </a:spcAft>
            </a:pPr>
            <a:r>
              <a:rPr lang="fr-FR" sz="1600" dirty="0">
                <a:solidFill>
                  <a:prstClr val="black"/>
                </a:solidFill>
              </a:rPr>
              <a:t> </a:t>
            </a:r>
            <a:r>
              <a:rPr lang="fr-FR" sz="1600" dirty="0" smtClean="0">
                <a:solidFill>
                  <a:prstClr val="black"/>
                </a:solidFill>
              </a:rPr>
              <a:t>     </a:t>
            </a:r>
            <a:r>
              <a:rPr lang="fr-FR" sz="1200" dirty="0" smtClean="0">
                <a:solidFill>
                  <a:prstClr val="black"/>
                </a:solidFill>
              </a:rPr>
              <a:t>(</a:t>
            </a:r>
            <a:r>
              <a:rPr lang="fr-FR" sz="1200" dirty="0">
                <a:solidFill>
                  <a:prstClr val="black"/>
                </a:solidFill>
              </a:rPr>
              <a:t>640 – </a:t>
            </a:r>
            <a:r>
              <a:rPr lang="fr-FR" sz="1200" dirty="0" err="1">
                <a:solidFill>
                  <a:prstClr val="black"/>
                </a:solidFill>
              </a:rPr>
              <a:t>largeur_plateforme</a:t>
            </a:r>
            <a:r>
              <a:rPr lang="fr-FR" sz="1200" dirty="0">
                <a:solidFill>
                  <a:prstClr val="black"/>
                </a:solidFill>
              </a:rPr>
              <a:t>)</a:t>
            </a:r>
            <a:endParaRPr lang="fr-FR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fr-FR" sz="1600" dirty="0" smtClean="0"/>
              <a:t>Initialisé / Reset au milieu </a:t>
            </a:r>
            <a:r>
              <a:rPr lang="fr-FR" sz="1200" dirty="0" smtClean="0"/>
              <a:t>(260)</a:t>
            </a:r>
          </a:p>
        </p:txBody>
      </p:sp>
      <p:cxnSp>
        <p:nvCxnSpPr>
          <p:cNvPr id="47" name="Connecteur droit avec flèche 46"/>
          <p:cNvCxnSpPr/>
          <p:nvPr/>
        </p:nvCxnSpPr>
        <p:spPr>
          <a:xfrm flipH="1" flipV="1">
            <a:off x="6577070" y="3668617"/>
            <a:ext cx="2119023" cy="11018"/>
          </a:xfrm>
          <a:prstGeom prst="straightConnector1">
            <a:avLst/>
          </a:prstGeom>
          <a:ln w="28575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6</a:t>
            </a:fld>
            <a:endParaRPr lang="fr-FR" noProof="0" dirty="0"/>
          </a:p>
        </p:txBody>
      </p:sp>
      <p:sp>
        <p:nvSpPr>
          <p:cNvPr id="16" name="ZoneTexte 15"/>
          <p:cNvSpPr txBox="1"/>
          <p:nvPr/>
        </p:nvSpPr>
        <p:spPr>
          <a:xfrm>
            <a:off x="13126" y="11781"/>
            <a:ext cx="784156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 - Briques et plateforme</a:t>
            </a:r>
          </a:p>
        </p:txBody>
      </p:sp>
    </p:spTree>
    <p:extLst>
      <p:ext uri="{BB962C8B-B14F-4D97-AF65-F5344CB8AC3E}">
        <p14:creationId xmlns:p14="http://schemas.microsoft.com/office/powerpoint/2010/main" val="353640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7" grpId="0" animBg="1"/>
      <p:bldP spid="18" grpId="0" animBg="1"/>
      <p:bldP spid="31" grpId="0" animBg="1"/>
      <p:bldP spid="32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Niosballe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6072983"/>
              </p:ext>
            </p:extLst>
          </p:nvPr>
        </p:nvGraphicFramePr>
        <p:xfrm>
          <a:off x="851972" y="1480912"/>
          <a:ext cx="10972800" cy="4389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268077" y="2216422"/>
            <a:ext cx="3136135" cy="119880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Rôle:</a:t>
            </a:r>
          </a:p>
          <a:p>
            <a:r>
              <a:rPr lang="fr-FR" dirty="0" smtClean="0"/>
              <a:t>Gestion du mouvement de la balle et des collisions avec les briques et la plateforme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655146" y="4416640"/>
            <a:ext cx="3059458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Envoi signal </a:t>
            </a:r>
            <a:r>
              <a:rPr lang="fr-FR" dirty="0" err="1" smtClean="0"/>
              <a:t>en_nios</a:t>
            </a:r>
            <a:r>
              <a:rPr lang="fr-FR" dirty="0" smtClean="0"/>
              <a:t> = 1</a:t>
            </a:r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7432274" y="4601306"/>
            <a:ext cx="1222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1836144" y="5316353"/>
            <a:ext cx="263969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dirty="0" smtClean="0"/>
              <a:t>Envoi de l’adresse</a:t>
            </a:r>
          </a:p>
          <a:p>
            <a:r>
              <a:rPr lang="fr-FR" dirty="0" smtClean="0"/>
              <a:t>Lecture de </a:t>
            </a:r>
            <a:r>
              <a:rPr lang="fr-FR" dirty="0" err="1" smtClean="0"/>
              <a:t>br_morte</a:t>
            </a:r>
            <a:endParaRPr lang="fr-FR" dirty="0" smtClean="0"/>
          </a:p>
          <a:p>
            <a:r>
              <a:rPr lang="fr-FR" dirty="0" smtClean="0"/>
              <a:t>Envoi signal </a:t>
            </a:r>
            <a:r>
              <a:rPr lang="fr-FR" dirty="0" err="1" smtClean="0"/>
              <a:t>en_nios</a:t>
            </a:r>
            <a:r>
              <a:rPr lang="fr-FR" dirty="0" smtClean="0"/>
              <a:t> = 0</a:t>
            </a:r>
          </a:p>
        </p:txBody>
      </p:sp>
      <p:cxnSp>
        <p:nvCxnSpPr>
          <p:cNvPr id="16" name="Connecteur droit avec flèche 15"/>
          <p:cNvCxnSpPr/>
          <p:nvPr/>
        </p:nvCxnSpPr>
        <p:spPr>
          <a:xfrm flipV="1">
            <a:off x="4483865" y="4616067"/>
            <a:ext cx="969484" cy="70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7</a:t>
            </a:fld>
            <a:endParaRPr lang="fr-FR" noProof="0" dirty="0"/>
          </a:p>
        </p:txBody>
      </p:sp>
      <p:sp>
        <p:nvSpPr>
          <p:cNvPr id="10" name="ZoneTexte 9"/>
          <p:cNvSpPr txBox="1"/>
          <p:nvPr/>
        </p:nvSpPr>
        <p:spPr>
          <a:xfrm>
            <a:off x="13126" y="11781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 – Dynamique de la balle (NIOS)</a:t>
            </a:r>
          </a:p>
        </p:txBody>
      </p:sp>
    </p:spTree>
    <p:extLst>
      <p:ext uri="{BB962C8B-B14F-4D97-AF65-F5344CB8AC3E}">
        <p14:creationId xmlns:p14="http://schemas.microsoft.com/office/powerpoint/2010/main" val="51749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Niosballe</a:t>
            </a:r>
            <a:r>
              <a:rPr lang="fr-FR" dirty="0" smtClean="0"/>
              <a:t> (Hardware)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320" t="25186" r="640" b="35409"/>
          <a:stretch/>
        </p:blipFill>
        <p:spPr>
          <a:xfrm>
            <a:off x="779274" y="2232679"/>
            <a:ext cx="10633451" cy="2908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8</a:t>
            </a:fld>
            <a:endParaRPr lang="fr-FR" noProof="0" dirty="0"/>
          </a:p>
        </p:txBody>
      </p:sp>
      <p:sp>
        <p:nvSpPr>
          <p:cNvPr id="5" name="ZoneTexte 4"/>
          <p:cNvSpPr txBox="1"/>
          <p:nvPr/>
        </p:nvSpPr>
        <p:spPr>
          <a:xfrm>
            <a:off x="13126" y="11781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 – Dynamique de la balle (NIOS)</a:t>
            </a:r>
          </a:p>
        </p:txBody>
      </p:sp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 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 err="1" smtClean="0"/>
              <a:t>Niosballe</a:t>
            </a:r>
            <a:r>
              <a:rPr lang="fr-FR" dirty="0" smtClean="0"/>
              <a:t> (Software)</a:t>
            </a:r>
            <a:endParaRPr lang="fr-FR" dirty="0"/>
          </a:p>
        </p:txBody>
      </p:sp>
      <p:sp>
        <p:nvSpPr>
          <p:cNvPr id="2" name="Espace réservé du contenu 1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fr-FR" dirty="0" smtClean="0"/>
              <a:t>Gestion du mouvement de la balle</a:t>
            </a:r>
          </a:p>
          <a:p>
            <a:pPr marL="0" indent="0" rtl="0">
              <a:buNone/>
            </a:pPr>
            <a:r>
              <a:rPr lang="fr-FR" dirty="0" smtClean="0"/>
              <a:t>Rebond  sur les bords de l’écran</a:t>
            </a:r>
          </a:p>
          <a:p>
            <a:pPr marL="0" indent="0" rtl="0">
              <a:buNone/>
            </a:pPr>
            <a:r>
              <a:rPr lang="fr-FR" dirty="0" smtClean="0"/>
              <a:t>Rebond sur la plateforme</a:t>
            </a:r>
          </a:p>
          <a:p>
            <a:pPr marL="0" indent="0" rtl="0">
              <a:buNone/>
            </a:pPr>
            <a:r>
              <a:rPr lang="fr-FR" dirty="0" smtClean="0"/>
              <a:t>Rebond sur les briques:</a:t>
            </a:r>
          </a:p>
          <a:p>
            <a:pPr marL="0" indent="0" rtl="0">
              <a:buNone/>
            </a:pPr>
            <a:r>
              <a:rPr lang="fr-FR" sz="1800" dirty="0" smtClean="0"/>
              <a:t>-Détection par arêtes  </a:t>
            </a:r>
            <a:r>
              <a:rPr lang="fr-FR" sz="1800" dirty="0" smtClean="0">
                <a:solidFill>
                  <a:srgbClr val="FF0000"/>
                </a:solidFill>
              </a:rPr>
              <a:t>(1)</a:t>
            </a:r>
          </a:p>
          <a:p>
            <a:pPr marL="0" indent="0" rtl="0">
              <a:buNone/>
            </a:pPr>
            <a:r>
              <a:rPr lang="fr-FR" sz="1800" dirty="0" smtClean="0"/>
              <a:t>-Détection par angles </a:t>
            </a:r>
            <a:r>
              <a:rPr lang="fr-FR" sz="1800" dirty="0" smtClean="0">
                <a:solidFill>
                  <a:schemeClr val="accent6"/>
                </a:solidFill>
              </a:rPr>
              <a:t>(2)</a:t>
            </a:r>
          </a:p>
          <a:p>
            <a:pPr marL="0" indent="0" rtl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0634" t="25758" r="10632" b="43485"/>
          <a:stretch/>
        </p:blipFill>
        <p:spPr>
          <a:xfrm>
            <a:off x="6029600" y="2191071"/>
            <a:ext cx="5394891" cy="131719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88934" y="3508266"/>
            <a:ext cx="407624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Procédure de détection d’une brique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/>
          <a:srcRect l="408" r="47544" b="22709"/>
          <a:stretch/>
        </p:blipFill>
        <p:spPr>
          <a:xfrm>
            <a:off x="1839815" y="4846345"/>
            <a:ext cx="2071171" cy="19222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Connecteur droit avec flèche 8"/>
          <p:cNvCxnSpPr/>
          <p:nvPr/>
        </p:nvCxnSpPr>
        <p:spPr>
          <a:xfrm>
            <a:off x="1388125" y="4924540"/>
            <a:ext cx="0" cy="18440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506776" y="5519451"/>
            <a:ext cx="638978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20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l="20372" t="19278" r="35153" b="46244"/>
          <a:stretch/>
        </p:blipFill>
        <p:spPr>
          <a:xfrm>
            <a:off x="6294304" y="4165632"/>
            <a:ext cx="3861414" cy="187093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6643171" y="6139933"/>
            <a:ext cx="3922005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Détection par arête haut gauche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01CF334-2D5C-4859-84A6-CA7E6E43FAEB}" type="slidenum">
              <a:rPr lang="fr-FR" noProof="0" smtClean="0"/>
              <a:t>9</a:t>
            </a:fld>
            <a:endParaRPr lang="fr-FR" noProof="0" dirty="0"/>
          </a:p>
        </p:txBody>
      </p:sp>
      <p:sp>
        <p:nvSpPr>
          <p:cNvPr id="13" name="ZoneTexte 12"/>
          <p:cNvSpPr txBox="1"/>
          <p:nvPr/>
        </p:nvSpPr>
        <p:spPr>
          <a:xfrm>
            <a:off x="13126" y="11781"/>
            <a:ext cx="86420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II – Dynamique de la balle (NIOS)</a:t>
            </a:r>
          </a:p>
        </p:txBody>
      </p:sp>
    </p:spTree>
    <p:extLst>
      <p:ext uri="{BB962C8B-B14F-4D97-AF65-F5344CB8AC3E}">
        <p14:creationId xmlns:p14="http://schemas.microsoft.com/office/powerpoint/2010/main" val="1150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ésentation de la séance de réflexion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475_TF03460637.potx" id="{E6C03B43-BF05-4B1C-ADC9-8450236F2661}" vid="{922411A6-1DC8-47E5-A21E-A94C38655B1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de séance de réflexion d’entreprise</Template>
  <TotalTime>8040</TotalTime>
  <Words>871</Words>
  <Application>Microsoft Office PowerPoint</Application>
  <PresentationFormat>Grand écran</PresentationFormat>
  <Paragraphs>261</Paragraphs>
  <Slides>19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6" baseType="lpstr">
      <vt:lpstr>宋体</vt:lpstr>
      <vt:lpstr>Calibri</vt:lpstr>
      <vt:lpstr>Century Gothic</vt:lpstr>
      <vt:lpstr>Palatino Linotype</vt:lpstr>
      <vt:lpstr>Wingdings</vt:lpstr>
      <vt:lpstr>Wingdings 2</vt:lpstr>
      <vt:lpstr>Présentation de la séance de réflexion</vt:lpstr>
      <vt:lpstr>Projet FPGA:  Jeu du casse-briques </vt:lpstr>
      <vt:lpstr>Description du fonctionnement</vt:lpstr>
      <vt:lpstr>Plan</vt:lpstr>
      <vt:lpstr>Etatbriques</vt:lpstr>
      <vt:lpstr>Implémentation des niveaux</vt:lpstr>
      <vt:lpstr>Déplacement de la plateforme</vt:lpstr>
      <vt:lpstr>Niosballe</vt:lpstr>
      <vt:lpstr>Niosballe (Hardware)</vt:lpstr>
      <vt:lpstr>Niosballe (Software)</vt:lpstr>
      <vt:lpstr>Images</vt:lpstr>
      <vt:lpstr>Implémentation</vt:lpstr>
      <vt:lpstr>Fonctionnement</vt:lpstr>
      <vt:lpstr>Score</vt:lpstr>
      <vt:lpstr>Vie</vt:lpstr>
      <vt:lpstr>Gestion de la pause</vt:lpstr>
      <vt:lpstr>IP Audio</vt:lpstr>
      <vt:lpstr>Présentation PowerPoint</vt:lpstr>
      <vt:lpstr>Présentation PowerPoint</vt:lpstr>
      <vt:lpstr>Merci de votre attention 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FPGA:  Jeu du casse-brique</dc:title>
  <dc:creator>Sofiane Mjabri</dc:creator>
  <cp:lastModifiedBy>Paul Baron</cp:lastModifiedBy>
  <cp:revision>37</cp:revision>
  <dcterms:created xsi:type="dcterms:W3CDTF">2018-11-14T12:43:06Z</dcterms:created>
  <dcterms:modified xsi:type="dcterms:W3CDTF">2018-12-03T21:42:35Z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